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tags/tag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6" r:id="rId4"/>
  </p:sldMasterIdLst>
  <p:notesMasterIdLst>
    <p:notesMasterId r:id="rId40"/>
  </p:notesMasterIdLst>
  <p:handoutMasterIdLst>
    <p:handoutMasterId r:id="rId41"/>
  </p:handoutMasterIdLst>
  <p:sldIdLst>
    <p:sldId id="257" r:id="rId5"/>
    <p:sldId id="259" r:id="rId6"/>
    <p:sldId id="1216" r:id="rId7"/>
    <p:sldId id="1227" r:id="rId8"/>
    <p:sldId id="1225" r:id="rId9"/>
    <p:sldId id="1065" r:id="rId10"/>
    <p:sldId id="1105" r:id="rId11"/>
    <p:sldId id="1106" r:id="rId12"/>
    <p:sldId id="1173" r:id="rId13"/>
    <p:sldId id="1179" r:id="rId14"/>
    <p:sldId id="1224" r:id="rId15"/>
    <p:sldId id="1174" r:id="rId16"/>
    <p:sldId id="1192" r:id="rId17"/>
    <p:sldId id="1111" r:id="rId18"/>
    <p:sldId id="1112" r:id="rId19"/>
    <p:sldId id="1113" r:id="rId20"/>
    <p:sldId id="1180" r:id="rId21"/>
    <p:sldId id="1114" r:id="rId22"/>
    <p:sldId id="1229" r:id="rId23"/>
    <p:sldId id="1118" r:id="rId24"/>
    <p:sldId id="1119" r:id="rId25"/>
    <p:sldId id="1231" r:id="rId26"/>
    <p:sldId id="1122" r:id="rId27"/>
    <p:sldId id="1120" r:id="rId28"/>
    <p:sldId id="1125" r:id="rId29"/>
    <p:sldId id="1121" r:id="rId30"/>
    <p:sldId id="1127" r:id="rId31"/>
    <p:sldId id="1230" r:id="rId32"/>
    <p:sldId id="1116" r:id="rId33"/>
    <p:sldId id="1109" r:id="rId34"/>
    <p:sldId id="282" r:id="rId35"/>
    <p:sldId id="1115" r:id="rId36"/>
    <p:sldId id="258" r:id="rId37"/>
    <p:sldId id="1232" r:id="rId38"/>
    <p:sldId id="1233" r:id="rId39"/>
  </p:sldIdLst>
  <p:sldSz cx="12192000" cy="6858000"/>
  <p:notesSz cx="6858000" cy="9144000"/>
  <p:embeddedFontLst>
    <p:embeddedFont>
      <p:font typeface="Calibri" panose="020F0502020204030204" pitchFamily="34" charset="0"/>
      <p:regular r:id="rId42"/>
      <p:bold r:id="rId43"/>
      <p:italic r:id="rId44"/>
      <p:boldItalic r:id="rId45"/>
    </p:embeddedFont>
    <p:embeddedFont>
      <p:font typeface="Calibri Light" panose="020F0302020204030204" pitchFamily="34" charset="0"/>
      <p:regular r:id="rId46"/>
      <p:italic r:id="rId47"/>
    </p:embeddedFont>
    <p:embeddedFont>
      <p:font typeface="Gabriola" panose="04040605051002020D02" pitchFamily="82" charset="0"/>
      <p:regular r:id="rId48"/>
    </p:embeddedFont>
    <p:embeddedFont>
      <p:font typeface="Indie Flower" panose="02000000000000000000" pitchFamily="2" charset="0"/>
      <p:regular r:id="rId49"/>
    </p:embeddedFont>
    <p:embeddedFont>
      <p:font typeface="Kantumruy Pro" panose="020B0604020202020204" charset="0"/>
      <p:regular r:id="rId50"/>
      <p:bold r:id="rId51"/>
      <p:italic r:id="rId52"/>
      <p:boldItalic r:id="rId53"/>
    </p:embeddedFont>
    <p:embeddedFont>
      <p:font typeface="Kantumruy Pro Medium" panose="020B0604020202020204" charset="0"/>
      <p:regular r:id="rId54"/>
      <p:italic r:id="rId55"/>
    </p:embeddedFont>
    <p:embeddedFont>
      <p:font typeface="Kantumruy Pro SemiBold" panose="020B0604020202020204" charset="0"/>
      <p:bold r:id="rId56"/>
      <p:boldItalic r:id="rId57"/>
    </p:embeddedFont>
    <p:embeddedFont>
      <p:font typeface="MV Boli" panose="02000500030200090000" pitchFamily="2" charset="0"/>
      <p:regular r:id="rId58"/>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0FEC32-828F-0084-9038-D4D2F5BE5ED4}" name="Bogda, Florian" initials="BF" userId="S::ql076@uni-heidelberg.de::e9313fe5-bbe2-4aaa-bc57-2e9c255d1b06" providerId="AD"/>
  <p188:author id="{4707B1C6-8653-0515-B69C-7C691306C342}" name="Philip Seufert" initials="PS" userId="S::philip.seufert@forum-bd.de::379a0ac2-bf9c-42d0-80bb-b46f3bcacd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5B"/>
    <a:srgbClr val="00AC88"/>
    <a:srgbClr val="00E5B6"/>
    <a:srgbClr val="E7FAF3"/>
    <a:srgbClr val="FAF51B"/>
    <a:srgbClr val="A5A50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47" autoAdjust="0"/>
    <p:restoredTop sz="89163" autoAdjust="0"/>
  </p:normalViewPr>
  <p:slideViewPr>
    <p:cSldViewPr snapToGrid="0">
      <p:cViewPr varScale="1">
        <p:scale>
          <a:sx n="72" d="100"/>
          <a:sy n="72" d="100"/>
        </p:scale>
        <p:origin x="931"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8" Type="http://schemas.openxmlformats.org/officeDocument/2006/relationships/slide" Target="slides/slide4.xml"/><Relationship Id="rId51" Type="http://schemas.openxmlformats.org/officeDocument/2006/relationships/font" Target="fonts/font10.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5.fntdata"/><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handoutMaster" Target="handoutMasters/handoutMaster1.xml"/><Relationship Id="rId54" Type="http://schemas.openxmlformats.org/officeDocument/2006/relationships/font" Target="fonts/font13.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07B474-2C0F-5A46-87E1-2886D02D4EC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9B51E981-ED17-4C66-8123-7ADF99BA2B2D}">
      <dgm:prSet phldr="0" custT="1"/>
      <dgm:spPr>
        <a:solidFill>
          <a:srgbClr val="00725B"/>
        </a:solidFill>
      </dgm:spPr>
      <dgm:t>
        <a:bodyPr/>
        <a:lstStyle/>
        <a:p>
          <a:pPr rtl="0"/>
          <a:r>
            <a:rPr lang="de-DE" sz="3000" kern="1200" dirty="0">
              <a:latin typeface="+mj-lt"/>
            </a:rPr>
            <a:t>Aktivität I</a:t>
          </a:r>
        </a:p>
        <a:p>
          <a:pPr rtl="0"/>
          <a:r>
            <a:rPr lang="de-DE" sz="3000" b="0" kern="1200" dirty="0">
              <a:solidFill>
                <a:prstClr val="white"/>
              </a:solidFill>
              <a:latin typeface="Kantumruy Pro"/>
              <a:ea typeface="+mn-ea"/>
              <a:cs typeface="+mn-cs"/>
            </a:rPr>
            <a:t>​Diagnose von SuS-Vorstellungen</a:t>
          </a:r>
        </a:p>
      </dgm:t>
    </dgm:pt>
    <dgm:pt modelId="{96EB2DA0-B8E5-4710-8E29-FB96EB647B52}" type="parTrans" cxnId="{1DCA8043-E928-46B6-BFA8-1DA1C53A2001}">
      <dgm:prSet/>
      <dgm:spPr/>
      <dgm:t>
        <a:bodyPr/>
        <a:lstStyle/>
        <a:p>
          <a:endParaRPr lang="de-DE"/>
        </a:p>
      </dgm:t>
    </dgm:pt>
    <dgm:pt modelId="{AD7FAE40-C17B-455C-AC7C-3B004D71E16D}" type="sibTrans" cxnId="{1DCA8043-E928-46B6-BFA8-1DA1C53A2001}">
      <dgm:prSet/>
      <dgm:spPr/>
      <dgm:t>
        <a:bodyPr/>
        <a:lstStyle/>
        <a:p>
          <a:endParaRPr lang="de-DE"/>
        </a:p>
      </dgm:t>
    </dgm:pt>
    <dgm:pt modelId="{7F071BBB-102A-43EB-BA31-1FE982CECC0D}">
      <dgm:prSet phldr="0" custT="1"/>
      <dgm:spPr>
        <a:solidFill>
          <a:srgbClr val="00725B"/>
        </a:solidFill>
      </dgm:spPr>
      <dgm:t>
        <a:bodyPr/>
        <a:lstStyle/>
        <a:p>
          <a:pPr rtl="0"/>
          <a:r>
            <a:rPr lang="de-DE" sz="3000" kern="1200" dirty="0">
              <a:latin typeface="+mj-lt"/>
            </a:rPr>
            <a:t>Aktivität II</a:t>
          </a:r>
        </a:p>
        <a:p>
          <a:pPr rtl="0"/>
          <a:r>
            <a:rPr lang="de-DE" sz="3000" b="0" kern="1200" dirty="0">
              <a:solidFill>
                <a:prstClr val="white"/>
              </a:solidFill>
              <a:latin typeface="Kantumruy Pro"/>
              <a:ea typeface="+mn-ea"/>
              <a:cs typeface="+mn-cs"/>
            </a:rPr>
            <a:t>Sprachsensibler Unterricht</a:t>
          </a:r>
        </a:p>
      </dgm:t>
    </dgm:pt>
    <dgm:pt modelId="{0CBE5501-8419-4A34-9053-189908F55915}" type="parTrans" cxnId="{2E1C9FFA-24A7-4BD4-BC4E-16D681C6DF82}">
      <dgm:prSet/>
      <dgm:spPr/>
      <dgm:t>
        <a:bodyPr/>
        <a:lstStyle/>
        <a:p>
          <a:endParaRPr lang="de-DE"/>
        </a:p>
      </dgm:t>
    </dgm:pt>
    <dgm:pt modelId="{D86EA12A-B356-406F-B9F9-1E5B40D5EF42}" type="sibTrans" cxnId="{2E1C9FFA-24A7-4BD4-BC4E-16D681C6DF82}">
      <dgm:prSet/>
      <dgm:spPr/>
      <dgm:t>
        <a:bodyPr/>
        <a:lstStyle/>
        <a:p>
          <a:endParaRPr lang="de-DE"/>
        </a:p>
      </dgm:t>
    </dgm:pt>
    <dgm:pt modelId="{7FE755B6-2902-4E0F-8753-A30F50662FE5}">
      <dgm:prSet phldr="0" custT="1"/>
      <dgm:spPr/>
      <dgm:t>
        <a:bodyPr/>
        <a:lstStyle/>
        <a:p>
          <a:pPr rtl="0">
            <a:spcAft>
              <a:spcPts val="1200"/>
            </a:spcAft>
          </a:pPr>
          <a:r>
            <a:rPr lang="de-DE" sz="2200" dirty="0">
              <a:solidFill>
                <a:schemeClr val="bg1"/>
              </a:solidFill>
              <a:latin typeface="+mj-lt"/>
            </a:rPr>
            <a:t>Abhängige vs. Unabhängige Variable?</a:t>
          </a:r>
          <a:endParaRPr lang="de-DE" sz="2200" b="0" dirty="0">
            <a:latin typeface="+mj-lt"/>
          </a:endParaRPr>
        </a:p>
      </dgm:t>
    </dgm:pt>
    <dgm:pt modelId="{DA3B2142-0D90-4C94-A85B-CD2AD0B1A322}" type="parTrans" cxnId="{26E70A9D-EC28-42ED-9DC9-0A187B7A1047}">
      <dgm:prSet/>
      <dgm:spPr/>
      <dgm:t>
        <a:bodyPr/>
        <a:lstStyle/>
        <a:p>
          <a:endParaRPr lang="de-DE"/>
        </a:p>
      </dgm:t>
    </dgm:pt>
    <dgm:pt modelId="{2F39D587-A2FC-4642-984C-AC8F510AA2A4}" type="sibTrans" cxnId="{26E70A9D-EC28-42ED-9DC9-0A187B7A1047}">
      <dgm:prSet/>
      <dgm:spPr/>
      <dgm:t>
        <a:bodyPr/>
        <a:lstStyle/>
        <a:p>
          <a:endParaRPr lang="de-DE"/>
        </a:p>
      </dgm:t>
    </dgm:pt>
    <dgm:pt modelId="{07B37C62-F4C1-4925-9783-7D36490E1D56}">
      <dgm:prSet phldr="0" custT="1"/>
      <dgm:spPr/>
      <dgm:t>
        <a:bodyPr/>
        <a:lstStyle/>
        <a:p>
          <a:pPr rtl="0">
            <a:spcAft>
              <a:spcPts val="1200"/>
            </a:spcAft>
          </a:pPr>
          <a:r>
            <a:rPr lang="de-DE" sz="2200" dirty="0">
              <a:solidFill>
                <a:schemeClr val="bg1"/>
              </a:solidFill>
              <a:latin typeface="+mj-lt"/>
            </a:rPr>
            <a:t>Typische Fehlvorstellungen (FV)</a:t>
          </a:r>
        </a:p>
      </dgm:t>
    </dgm:pt>
    <dgm:pt modelId="{6BF6D382-CAD7-4A21-8350-7592466DFE0E}" type="sibTrans" cxnId="{D22C0EDB-93DA-4C49-93A8-5CB1D5D64B13}">
      <dgm:prSet/>
      <dgm:spPr/>
      <dgm:t>
        <a:bodyPr/>
        <a:lstStyle/>
        <a:p>
          <a:endParaRPr lang="de-DE"/>
        </a:p>
      </dgm:t>
    </dgm:pt>
    <dgm:pt modelId="{C13ECDF5-D4C6-401C-914D-B7377360FD65}" type="parTrans" cxnId="{D22C0EDB-93DA-4C49-93A8-5CB1D5D64B13}">
      <dgm:prSet/>
      <dgm:spPr/>
      <dgm:t>
        <a:bodyPr/>
        <a:lstStyle/>
        <a:p>
          <a:endParaRPr lang="de-DE"/>
        </a:p>
      </dgm:t>
    </dgm:pt>
    <dgm:pt modelId="{EEBFAA3B-C608-4F2B-9B3B-2172B8582BA7}">
      <dgm:prSet phldr="0" custT="1"/>
      <dgm:spPr/>
      <dgm:t>
        <a:bodyPr/>
        <a:lstStyle/>
        <a:p>
          <a:pPr rtl="0">
            <a:spcAft>
              <a:spcPts val="1200"/>
            </a:spcAft>
          </a:pPr>
          <a:r>
            <a:rPr lang="de-DE" sz="2200" dirty="0">
              <a:solidFill>
                <a:schemeClr val="bg1"/>
              </a:solidFill>
              <a:latin typeface="+mj-lt"/>
            </a:rPr>
            <a:t>Adaptiver </a:t>
          </a:r>
          <a:br>
            <a:rPr lang="de-DE" sz="2200" dirty="0">
              <a:solidFill>
                <a:schemeClr val="bg1"/>
              </a:solidFill>
              <a:latin typeface="+mj-lt"/>
            </a:rPr>
          </a:br>
          <a:r>
            <a:rPr lang="de-DE" sz="2200" dirty="0">
              <a:solidFill>
                <a:schemeClr val="bg1"/>
              </a:solidFill>
              <a:latin typeface="+mj-lt"/>
            </a:rPr>
            <a:t>Umgang mit FV</a:t>
          </a:r>
        </a:p>
      </dgm:t>
    </dgm:pt>
    <dgm:pt modelId="{CF55C8AF-5D91-42A9-8517-2A0E8B26A21A}" type="parTrans" cxnId="{5CD83228-2F8B-4E9A-9EEA-0E786E92458F}">
      <dgm:prSet/>
      <dgm:spPr/>
      <dgm:t>
        <a:bodyPr/>
        <a:lstStyle/>
        <a:p>
          <a:endParaRPr lang="de-DE"/>
        </a:p>
      </dgm:t>
    </dgm:pt>
    <dgm:pt modelId="{7E6C19CD-5B44-4D40-B67C-4AA17763FB52}" type="sibTrans" cxnId="{5CD83228-2F8B-4E9A-9EEA-0E786E92458F}">
      <dgm:prSet/>
      <dgm:spPr/>
      <dgm:t>
        <a:bodyPr/>
        <a:lstStyle/>
        <a:p>
          <a:endParaRPr lang="de-DE"/>
        </a:p>
      </dgm:t>
    </dgm:pt>
    <dgm:pt modelId="{478CA5EF-6E08-4405-AE53-A4EDEC46C6A8}">
      <dgm:prSet phldr="0" custT="1"/>
      <dgm:spPr/>
      <dgm:t>
        <a:bodyPr/>
        <a:lstStyle/>
        <a:p>
          <a:pPr rtl="0">
            <a:spcAft>
              <a:spcPts val="1200"/>
            </a:spcAft>
          </a:pPr>
          <a:r>
            <a:rPr lang="de-DE" sz="2200" b="0" dirty="0">
              <a:latin typeface="+mj-lt"/>
            </a:rPr>
            <a:t>Verstehensgrundlagen beim Sprechen</a:t>
          </a:r>
        </a:p>
      </dgm:t>
    </dgm:pt>
    <dgm:pt modelId="{3403226C-3BAA-4B5F-8948-5A978E79D266}" type="parTrans" cxnId="{216F432B-38B2-4F0E-A66B-D0C1DD1C6E13}">
      <dgm:prSet/>
      <dgm:spPr/>
      <dgm:t>
        <a:bodyPr/>
        <a:lstStyle/>
        <a:p>
          <a:endParaRPr lang="de-DE"/>
        </a:p>
      </dgm:t>
    </dgm:pt>
    <dgm:pt modelId="{E1B33CC7-A7BA-43F3-9D58-9E01D99D3C1A}" type="sibTrans" cxnId="{216F432B-38B2-4F0E-A66B-D0C1DD1C6E13}">
      <dgm:prSet/>
      <dgm:spPr/>
      <dgm:t>
        <a:bodyPr/>
        <a:lstStyle/>
        <a:p>
          <a:endParaRPr lang="de-DE"/>
        </a:p>
      </dgm:t>
    </dgm:pt>
    <dgm:pt modelId="{6E082E9A-3FE5-48DC-AE9E-4C04FF7E6927}">
      <dgm:prSet phldr="0" custT="1"/>
      <dgm:spPr/>
      <dgm:t>
        <a:bodyPr/>
        <a:lstStyle/>
        <a:p>
          <a:pPr rtl="0">
            <a:spcAft>
              <a:spcPts val="1200"/>
            </a:spcAft>
          </a:pPr>
          <a:r>
            <a:rPr lang="de-DE" sz="2200" dirty="0">
              <a:solidFill>
                <a:schemeClr val="bg1"/>
              </a:solidFill>
              <a:latin typeface="+mj-lt"/>
            </a:rPr>
            <a:t>Übersicht typischer FV</a:t>
          </a:r>
        </a:p>
      </dgm:t>
    </dgm:pt>
    <dgm:pt modelId="{8E253587-9215-4987-989F-110214D0BB3E}" type="parTrans" cxnId="{07A243A2-E7D0-4C19-A7A8-8176AB532A59}">
      <dgm:prSet/>
      <dgm:spPr/>
      <dgm:t>
        <a:bodyPr/>
        <a:lstStyle/>
        <a:p>
          <a:endParaRPr lang="de-DE"/>
        </a:p>
      </dgm:t>
    </dgm:pt>
    <dgm:pt modelId="{EABC4BF9-E6E5-4044-AC85-F2820B4DB145}" type="sibTrans" cxnId="{07A243A2-E7D0-4C19-A7A8-8176AB532A59}">
      <dgm:prSet/>
      <dgm:spPr/>
      <dgm:t>
        <a:bodyPr/>
        <a:lstStyle/>
        <a:p>
          <a:endParaRPr lang="de-DE"/>
        </a:p>
      </dgm:t>
    </dgm:pt>
    <dgm:pt modelId="{5E3372F2-C5B9-FF44-8259-E4E61DD74FA8}" type="pres">
      <dgm:prSet presAssocID="{E607B474-2C0F-5A46-87E1-2886D02D4EC5}" presName="Name0" presStyleCnt="0">
        <dgm:presLayoutVars>
          <dgm:dir/>
          <dgm:animLvl val="lvl"/>
          <dgm:resizeHandles val="exact"/>
        </dgm:presLayoutVars>
      </dgm:prSet>
      <dgm:spPr/>
    </dgm:pt>
    <dgm:pt modelId="{7A582D2D-5783-4509-8130-26DF50C80D42}" type="pres">
      <dgm:prSet presAssocID="{9B51E981-ED17-4C66-8123-7ADF99BA2B2D}" presName="composite" presStyleCnt="0"/>
      <dgm:spPr/>
    </dgm:pt>
    <dgm:pt modelId="{87716985-BEE6-4E4B-8826-5789D5274C7F}" type="pres">
      <dgm:prSet presAssocID="{9B51E981-ED17-4C66-8123-7ADF99BA2B2D}" presName="parTx" presStyleLbl="alignNode1" presStyleIdx="0" presStyleCnt="2" custLinFactNeighborX="-103" custLinFactNeighborY="2602">
        <dgm:presLayoutVars>
          <dgm:chMax val="0"/>
          <dgm:chPref val="0"/>
          <dgm:bulletEnabled val="1"/>
        </dgm:presLayoutVars>
      </dgm:prSet>
      <dgm:spPr/>
    </dgm:pt>
    <dgm:pt modelId="{619AA333-0B15-43CD-9615-5505750F31C2}" type="pres">
      <dgm:prSet presAssocID="{9B51E981-ED17-4C66-8123-7ADF99BA2B2D}" presName="desTx" presStyleLbl="alignAccFollowNode1" presStyleIdx="0" presStyleCnt="2">
        <dgm:presLayoutVars>
          <dgm:bulletEnabled val="1"/>
        </dgm:presLayoutVars>
      </dgm:prSet>
      <dgm:spPr/>
    </dgm:pt>
    <dgm:pt modelId="{6D2E4389-B4D5-4921-B7EB-F95365E58C89}" type="pres">
      <dgm:prSet presAssocID="{AD7FAE40-C17B-455C-AC7C-3B004D71E16D}" presName="space" presStyleCnt="0"/>
      <dgm:spPr/>
    </dgm:pt>
    <dgm:pt modelId="{463E8972-2814-41F4-9DD5-3F0E071AC46A}" type="pres">
      <dgm:prSet presAssocID="{7F071BBB-102A-43EB-BA31-1FE982CECC0D}" presName="composite" presStyleCnt="0"/>
      <dgm:spPr/>
    </dgm:pt>
    <dgm:pt modelId="{6E59F99D-929B-419D-B0F9-52B316112026}" type="pres">
      <dgm:prSet presAssocID="{7F071BBB-102A-43EB-BA31-1FE982CECC0D}" presName="parTx" presStyleLbl="alignNode1" presStyleIdx="1" presStyleCnt="2">
        <dgm:presLayoutVars>
          <dgm:chMax val="0"/>
          <dgm:chPref val="0"/>
          <dgm:bulletEnabled val="1"/>
        </dgm:presLayoutVars>
      </dgm:prSet>
      <dgm:spPr/>
    </dgm:pt>
    <dgm:pt modelId="{70B02C97-35FB-4F5D-A293-E0D3B171B5FD}" type="pres">
      <dgm:prSet presAssocID="{7F071BBB-102A-43EB-BA31-1FE982CECC0D}" presName="desTx" presStyleLbl="alignAccFollowNode1" presStyleIdx="1" presStyleCnt="2" custLinFactNeighborX="395" custLinFactNeighborY="-1751">
        <dgm:presLayoutVars>
          <dgm:bulletEnabled val="1"/>
        </dgm:presLayoutVars>
      </dgm:prSet>
      <dgm:spPr/>
    </dgm:pt>
  </dgm:ptLst>
  <dgm:cxnLst>
    <dgm:cxn modelId="{B6D9EC1B-8C32-E34E-A676-51A7DCC94556}" type="presOf" srcId="{E607B474-2C0F-5A46-87E1-2886D02D4EC5}" destId="{5E3372F2-C5B9-FF44-8259-E4E61DD74FA8}" srcOrd="0" destOrd="0" presId="urn:microsoft.com/office/officeart/2005/8/layout/hList1"/>
    <dgm:cxn modelId="{7B984E1C-5AF2-42B3-9A8E-1CFA665A40A9}" type="presOf" srcId="{478CA5EF-6E08-4405-AE53-A4EDEC46C6A8}" destId="{70B02C97-35FB-4F5D-A293-E0D3B171B5FD}" srcOrd="0" destOrd="1" presId="urn:microsoft.com/office/officeart/2005/8/layout/hList1"/>
    <dgm:cxn modelId="{5CD83228-2F8B-4E9A-9EEA-0E786E92458F}" srcId="{9B51E981-ED17-4C66-8123-7ADF99BA2B2D}" destId="{EEBFAA3B-C608-4F2B-9B3B-2172B8582BA7}" srcOrd="1" destOrd="0" parTransId="{CF55C8AF-5D91-42A9-8517-2A0E8B26A21A}" sibTransId="{7E6C19CD-5B44-4D40-B67C-4AA17763FB52}"/>
    <dgm:cxn modelId="{216F432B-38B2-4F0E-A66B-D0C1DD1C6E13}" srcId="{7F071BBB-102A-43EB-BA31-1FE982CECC0D}" destId="{478CA5EF-6E08-4405-AE53-A4EDEC46C6A8}" srcOrd="1" destOrd="0" parTransId="{3403226C-3BAA-4B5F-8948-5A978E79D266}" sibTransId="{E1B33CC7-A7BA-43F3-9D58-9E01D99D3C1A}"/>
    <dgm:cxn modelId="{1DCA8043-E928-46B6-BFA8-1DA1C53A2001}" srcId="{E607B474-2C0F-5A46-87E1-2886D02D4EC5}" destId="{9B51E981-ED17-4C66-8123-7ADF99BA2B2D}" srcOrd="0" destOrd="0" parTransId="{96EB2DA0-B8E5-4710-8E29-FB96EB647B52}" sibTransId="{AD7FAE40-C17B-455C-AC7C-3B004D71E16D}"/>
    <dgm:cxn modelId="{10B31345-7AA5-7142-8CEA-9EEC2848415A}" type="presOf" srcId="{07B37C62-F4C1-4925-9783-7D36490E1D56}" destId="{619AA333-0B15-43CD-9615-5505750F31C2}" srcOrd="0" destOrd="0" presId="urn:microsoft.com/office/officeart/2005/8/layout/hList1"/>
    <dgm:cxn modelId="{0729E770-BA7E-4BE8-874A-F5797F4C6E36}" type="presOf" srcId="{EEBFAA3B-C608-4F2B-9B3B-2172B8582BA7}" destId="{619AA333-0B15-43CD-9615-5505750F31C2}" srcOrd="0" destOrd="1" presId="urn:microsoft.com/office/officeart/2005/8/layout/hList1"/>
    <dgm:cxn modelId="{4B859B75-939C-864E-AA15-D4A668A164CE}" type="presOf" srcId="{7F071BBB-102A-43EB-BA31-1FE982CECC0D}" destId="{6E59F99D-929B-419D-B0F9-52B316112026}" srcOrd="0" destOrd="0" presId="urn:microsoft.com/office/officeart/2005/8/layout/hList1"/>
    <dgm:cxn modelId="{26E70A9D-EC28-42ED-9DC9-0A187B7A1047}" srcId="{7F071BBB-102A-43EB-BA31-1FE982CECC0D}" destId="{7FE755B6-2902-4E0F-8753-A30F50662FE5}" srcOrd="0" destOrd="0" parTransId="{DA3B2142-0D90-4C94-A85B-CD2AD0B1A322}" sibTransId="{2F39D587-A2FC-4642-984C-AC8F510AA2A4}"/>
    <dgm:cxn modelId="{07A243A2-E7D0-4C19-A7A8-8176AB532A59}" srcId="{9B51E981-ED17-4C66-8123-7ADF99BA2B2D}" destId="{6E082E9A-3FE5-48DC-AE9E-4C04FF7E6927}" srcOrd="2" destOrd="0" parTransId="{8E253587-9215-4987-989F-110214D0BB3E}" sibTransId="{EABC4BF9-E6E5-4044-AC85-F2820B4DB145}"/>
    <dgm:cxn modelId="{F5B07BA6-7BD4-4D40-A538-18D94A768815}" type="presOf" srcId="{6E082E9A-3FE5-48DC-AE9E-4C04FF7E6927}" destId="{619AA333-0B15-43CD-9615-5505750F31C2}" srcOrd="0" destOrd="2" presId="urn:microsoft.com/office/officeart/2005/8/layout/hList1"/>
    <dgm:cxn modelId="{A63B01B3-6DE1-C648-93FA-CDFF8878A3A6}" type="presOf" srcId="{7FE755B6-2902-4E0F-8753-A30F50662FE5}" destId="{70B02C97-35FB-4F5D-A293-E0D3B171B5FD}" srcOrd="0" destOrd="0" presId="urn:microsoft.com/office/officeart/2005/8/layout/hList1"/>
    <dgm:cxn modelId="{D44D28C2-69DD-1546-BE7D-453B8D93B560}" type="presOf" srcId="{9B51E981-ED17-4C66-8123-7ADF99BA2B2D}" destId="{87716985-BEE6-4E4B-8826-5789D5274C7F}" srcOrd="0" destOrd="0" presId="urn:microsoft.com/office/officeart/2005/8/layout/hList1"/>
    <dgm:cxn modelId="{D22C0EDB-93DA-4C49-93A8-5CB1D5D64B13}" srcId="{9B51E981-ED17-4C66-8123-7ADF99BA2B2D}" destId="{07B37C62-F4C1-4925-9783-7D36490E1D56}" srcOrd="0" destOrd="0" parTransId="{C13ECDF5-D4C6-401C-914D-B7377360FD65}" sibTransId="{6BF6D382-CAD7-4A21-8350-7592466DFE0E}"/>
    <dgm:cxn modelId="{2E1C9FFA-24A7-4BD4-BC4E-16D681C6DF82}" srcId="{E607B474-2C0F-5A46-87E1-2886D02D4EC5}" destId="{7F071BBB-102A-43EB-BA31-1FE982CECC0D}" srcOrd="1" destOrd="0" parTransId="{0CBE5501-8419-4A34-9053-189908F55915}" sibTransId="{D86EA12A-B356-406F-B9F9-1E5B40D5EF42}"/>
    <dgm:cxn modelId="{D7E4F2FF-4313-0748-B912-6F418AEB2544}" type="presParOf" srcId="{5E3372F2-C5B9-FF44-8259-E4E61DD74FA8}" destId="{7A582D2D-5783-4509-8130-26DF50C80D42}" srcOrd="0" destOrd="0" presId="urn:microsoft.com/office/officeart/2005/8/layout/hList1"/>
    <dgm:cxn modelId="{23D38202-E842-E048-917C-386BE7357F7C}" type="presParOf" srcId="{7A582D2D-5783-4509-8130-26DF50C80D42}" destId="{87716985-BEE6-4E4B-8826-5789D5274C7F}" srcOrd="0" destOrd="0" presId="urn:microsoft.com/office/officeart/2005/8/layout/hList1"/>
    <dgm:cxn modelId="{25061F17-F3A7-1446-A558-E6EDB0AED6BB}" type="presParOf" srcId="{7A582D2D-5783-4509-8130-26DF50C80D42}" destId="{619AA333-0B15-43CD-9615-5505750F31C2}" srcOrd="1" destOrd="0" presId="urn:microsoft.com/office/officeart/2005/8/layout/hList1"/>
    <dgm:cxn modelId="{46FCCB76-7CDE-794C-907D-EA8B2CA8F18C}" type="presParOf" srcId="{5E3372F2-C5B9-FF44-8259-E4E61DD74FA8}" destId="{6D2E4389-B4D5-4921-B7EB-F95365E58C89}" srcOrd="1" destOrd="0" presId="urn:microsoft.com/office/officeart/2005/8/layout/hList1"/>
    <dgm:cxn modelId="{AC6B6584-A5DD-674B-AD11-9F0B9683343D}" type="presParOf" srcId="{5E3372F2-C5B9-FF44-8259-E4E61DD74FA8}" destId="{463E8972-2814-41F4-9DD5-3F0E071AC46A}" srcOrd="2" destOrd="0" presId="urn:microsoft.com/office/officeart/2005/8/layout/hList1"/>
    <dgm:cxn modelId="{D8E75CCD-2ACC-034E-9377-8C7DF0AEABEA}" type="presParOf" srcId="{463E8972-2814-41F4-9DD5-3F0E071AC46A}" destId="{6E59F99D-929B-419D-B0F9-52B316112026}" srcOrd="0" destOrd="0" presId="urn:microsoft.com/office/officeart/2005/8/layout/hList1"/>
    <dgm:cxn modelId="{31A6D1D0-D9E7-1542-B28E-D49C4606C19A}" type="presParOf" srcId="{463E8972-2814-41F4-9DD5-3F0E071AC46A}" destId="{70B02C97-35FB-4F5D-A293-E0D3B171B5F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07B474-2C0F-5A46-87E1-2886D02D4EC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9B51E981-ED17-4C66-8123-7ADF99BA2B2D}">
      <dgm:prSet phldr="0" custT="1"/>
      <dgm:spPr>
        <a:solidFill>
          <a:srgbClr val="00725B"/>
        </a:solidFill>
      </dgm:spPr>
      <dgm:t>
        <a:bodyPr/>
        <a:lstStyle/>
        <a:p>
          <a:pPr rtl="0"/>
          <a:r>
            <a:rPr lang="de-DE" sz="3000" kern="1200" dirty="0">
              <a:latin typeface="+mj-lt"/>
            </a:rPr>
            <a:t>Aktivität I</a:t>
          </a:r>
        </a:p>
        <a:p>
          <a:pPr rtl="0"/>
          <a:r>
            <a:rPr lang="de-DE" sz="3000" b="0" kern="1200" dirty="0">
              <a:solidFill>
                <a:prstClr val="white"/>
              </a:solidFill>
              <a:latin typeface="Kantumruy Pro"/>
              <a:ea typeface="+mn-ea"/>
              <a:cs typeface="+mn-cs"/>
            </a:rPr>
            <a:t>​Diagnose von SuS-Vorstellungen</a:t>
          </a:r>
        </a:p>
      </dgm:t>
    </dgm:pt>
    <dgm:pt modelId="{96EB2DA0-B8E5-4710-8E29-FB96EB647B52}" type="parTrans" cxnId="{1DCA8043-E928-46B6-BFA8-1DA1C53A2001}">
      <dgm:prSet/>
      <dgm:spPr/>
      <dgm:t>
        <a:bodyPr/>
        <a:lstStyle/>
        <a:p>
          <a:endParaRPr lang="de-DE"/>
        </a:p>
      </dgm:t>
    </dgm:pt>
    <dgm:pt modelId="{AD7FAE40-C17B-455C-AC7C-3B004D71E16D}" type="sibTrans" cxnId="{1DCA8043-E928-46B6-BFA8-1DA1C53A2001}">
      <dgm:prSet/>
      <dgm:spPr/>
      <dgm:t>
        <a:bodyPr/>
        <a:lstStyle/>
        <a:p>
          <a:endParaRPr lang="de-DE"/>
        </a:p>
      </dgm:t>
    </dgm:pt>
    <dgm:pt modelId="{7F071BBB-102A-43EB-BA31-1FE982CECC0D}">
      <dgm:prSet phldr="0" custT="1"/>
      <dgm:spPr>
        <a:solidFill>
          <a:srgbClr val="00725B"/>
        </a:solidFill>
      </dgm:spPr>
      <dgm:t>
        <a:bodyPr/>
        <a:lstStyle/>
        <a:p>
          <a:pPr rtl="0"/>
          <a:r>
            <a:rPr lang="de-DE" sz="3000" kern="1200" dirty="0">
              <a:latin typeface="+mj-lt"/>
            </a:rPr>
            <a:t>Aktivität II</a:t>
          </a:r>
        </a:p>
        <a:p>
          <a:pPr rtl="0"/>
          <a:r>
            <a:rPr lang="de-DE" sz="3000" b="0" kern="1200" dirty="0">
              <a:solidFill>
                <a:prstClr val="white"/>
              </a:solidFill>
              <a:latin typeface="Kantumruy Pro"/>
              <a:ea typeface="+mn-ea"/>
              <a:cs typeface="+mn-cs"/>
            </a:rPr>
            <a:t>Sprachsensibler Unterricht</a:t>
          </a:r>
        </a:p>
      </dgm:t>
    </dgm:pt>
    <dgm:pt modelId="{0CBE5501-8419-4A34-9053-189908F55915}" type="parTrans" cxnId="{2E1C9FFA-24A7-4BD4-BC4E-16D681C6DF82}">
      <dgm:prSet/>
      <dgm:spPr/>
      <dgm:t>
        <a:bodyPr/>
        <a:lstStyle/>
        <a:p>
          <a:endParaRPr lang="de-DE"/>
        </a:p>
      </dgm:t>
    </dgm:pt>
    <dgm:pt modelId="{D86EA12A-B356-406F-B9F9-1E5B40D5EF42}" type="sibTrans" cxnId="{2E1C9FFA-24A7-4BD4-BC4E-16D681C6DF82}">
      <dgm:prSet/>
      <dgm:spPr/>
      <dgm:t>
        <a:bodyPr/>
        <a:lstStyle/>
        <a:p>
          <a:endParaRPr lang="de-DE"/>
        </a:p>
      </dgm:t>
    </dgm:pt>
    <dgm:pt modelId="{7FE755B6-2902-4E0F-8753-A30F50662FE5}">
      <dgm:prSet phldr="0" custT="1"/>
      <dgm:spPr/>
      <dgm:t>
        <a:bodyPr/>
        <a:lstStyle/>
        <a:p>
          <a:pPr rtl="0">
            <a:spcAft>
              <a:spcPts val="1200"/>
            </a:spcAft>
          </a:pPr>
          <a:r>
            <a:rPr lang="de-DE" sz="2200" dirty="0">
              <a:solidFill>
                <a:schemeClr val="bg1"/>
              </a:solidFill>
              <a:latin typeface="+mj-lt"/>
            </a:rPr>
            <a:t>Abhängige vs. Unabhängige Variable?</a:t>
          </a:r>
          <a:endParaRPr lang="de-DE" sz="2200" b="0" dirty="0">
            <a:latin typeface="+mj-lt"/>
          </a:endParaRPr>
        </a:p>
      </dgm:t>
    </dgm:pt>
    <dgm:pt modelId="{DA3B2142-0D90-4C94-A85B-CD2AD0B1A322}" type="parTrans" cxnId="{26E70A9D-EC28-42ED-9DC9-0A187B7A1047}">
      <dgm:prSet/>
      <dgm:spPr/>
      <dgm:t>
        <a:bodyPr/>
        <a:lstStyle/>
        <a:p>
          <a:endParaRPr lang="de-DE"/>
        </a:p>
      </dgm:t>
    </dgm:pt>
    <dgm:pt modelId="{2F39D587-A2FC-4642-984C-AC8F510AA2A4}" type="sibTrans" cxnId="{26E70A9D-EC28-42ED-9DC9-0A187B7A1047}">
      <dgm:prSet/>
      <dgm:spPr/>
      <dgm:t>
        <a:bodyPr/>
        <a:lstStyle/>
        <a:p>
          <a:endParaRPr lang="de-DE"/>
        </a:p>
      </dgm:t>
    </dgm:pt>
    <dgm:pt modelId="{07B37C62-F4C1-4925-9783-7D36490E1D56}">
      <dgm:prSet phldr="0" custT="1"/>
      <dgm:spPr/>
      <dgm:t>
        <a:bodyPr/>
        <a:lstStyle/>
        <a:p>
          <a:pPr rtl="0">
            <a:spcAft>
              <a:spcPts val="1200"/>
            </a:spcAft>
          </a:pPr>
          <a:r>
            <a:rPr lang="de-DE" sz="2200" dirty="0">
              <a:solidFill>
                <a:schemeClr val="bg1"/>
              </a:solidFill>
              <a:latin typeface="+mj-lt"/>
            </a:rPr>
            <a:t>Typische Fehlvorstellungen (FV)</a:t>
          </a:r>
        </a:p>
      </dgm:t>
    </dgm:pt>
    <dgm:pt modelId="{6BF6D382-CAD7-4A21-8350-7592466DFE0E}" type="sibTrans" cxnId="{D22C0EDB-93DA-4C49-93A8-5CB1D5D64B13}">
      <dgm:prSet/>
      <dgm:spPr/>
      <dgm:t>
        <a:bodyPr/>
        <a:lstStyle/>
        <a:p>
          <a:endParaRPr lang="de-DE"/>
        </a:p>
      </dgm:t>
    </dgm:pt>
    <dgm:pt modelId="{C13ECDF5-D4C6-401C-914D-B7377360FD65}" type="parTrans" cxnId="{D22C0EDB-93DA-4C49-93A8-5CB1D5D64B13}">
      <dgm:prSet/>
      <dgm:spPr/>
      <dgm:t>
        <a:bodyPr/>
        <a:lstStyle/>
        <a:p>
          <a:endParaRPr lang="de-DE"/>
        </a:p>
      </dgm:t>
    </dgm:pt>
    <dgm:pt modelId="{EEBFAA3B-C608-4F2B-9B3B-2172B8582BA7}">
      <dgm:prSet phldr="0" custT="1"/>
      <dgm:spPr/>
      <dgm:t>
        <a:bodyPr/>
        <a:lstStyle/>
        <a:p>
          <a:pPr rtl="0">
            <a:spcAft>
              <a:spcPts val="1200"/>
            </a:spcAft>
          </a:pPr>
          <a:r>
            <a:rPr lang="de-DE" sz="2200" dirty="0">
              <a:solidFill>
                <a:schemeClr val="bg1"/>
              </a:solidFill>
              <a:latin typeface="+mj-lt"/>
            </a:rPr>
            <a:t>Adaptiver </a:t>
          </a:r>
          <a:br>
            <a:rPr lang="de-DE" sz="2200" dirty="0">
              <a:solidFill>
                <a:schemeClr val="bg1"/>
              </a:solidFill>
              <a:latin typeface="+mj-lt"/>
            </a:rPr>
          </a:br>
          <a:r>
            <a:rPr lang="de-DE" sz="2200" dirty="0">
              <a:solidFill>
                <a:schemeClr val="bg1"/>
              </a:solidFill>
              <a:latin typeface="+mj-lt"/>
            </a:rPr>
            <a:t>Umgang mit FV</a:t>
          </a:r>
        </a:p>
      </dgm:t>
    </dgm:pt>
    <dgm:pt modelId="{CF55C8AF-5D91-42A9-8517-2A0E8B26A21A}" type="parTrans" cxnId="{5CD83228-2F8B-4E9A-9EEA-0E786E92458F}">
      <dgm:prSet/>
      <dgm:spPr/>
      <dgm:t>
        <a:bodyPr/>
        <a:lstStyle/>
        <a:p>
          <a:endParaRPr lang="de-DE"/>
        </a:p>
      </dgm:t>
    </dgm:pt>
    <dgm:pt modelId="{7E6C19CD-5B44-4D40-B67C-4AA17763FB52}" type="sibTrans" cxnId="{5CD83228-2F8B-4E9A-9EEA-0E786E92458F}">
      <dgm:prSet/>
      <dgm:spPr/>
      <dgm:t>
        <a:bodyPr/>
        <a:lstStyle/>
        <a:p>
          <a:endParaRPr lang="de-DE"/>
        </a:p>
      </dgm:t>
    </dgm:pt>
    <dgm:pt modelId="{478CA5EF-6E08-4405-AE53-A4EDEC46C6A8}">
      <dgm:prSet phldr="0" custT="1"/>
      <dgm:spPr/>
      <dgm:t>
        <a:bodyPr/>
        <a:lstStyle/>
        <a:p>
          <a:pPr rtl="0">
            <a:spcAft>
              <a:spcPts val="1200"/>
            </a:spcAft>
          </a:pPr>
          <a:r>
            <a:rPr lang="de-DE" sz="2200" b="0" dirty="0">
              <a:latin typeface="+mj-lt"/>
            </a:rPr>
            <a:t>Verstehensgrundlagen beim Sprechen</a:t>
          </a:r>
        </a:p>
      </dgm:t>
    </dgm:pt>
    <dgm:pt modelId="{3403226C-3BAA-4B5F-8948-5A978E79D266}" type="parTrans" cxnId="{216F432B-38B2-4F0E-A66B-D0C1DD1C6E13}">
      <dgm:prSet/>
      <dgm:spPr/>
      <dgm:t>
        <a:bodyPr/>
        <a:lstStyle/>
        <a:p>
          <a:endParaRPr lang="de-DE"/>
        </a:p>
      </dgm:t>
    </dgm:pt>
    <dgm:pt modelId="{E1B33CC7-A7BA-43F3-9D58-9E01D99D3C1A}" type="sibTrans" cxnId="{216F432B-38B2-4F0E-A66B-D0C1DD1C6E13}">
      <dgm:prSet/>
      <dgm:spPr/>
      <dgm:t>
        <a:bodyPr/>
        <a:lstStyle/>
        <a:p>
          <a:endParaRPr lang="de-DE"/>
        </a:p>
      </dgm:t>
    </dgm:pt>
    <dgm:pt modelId="{6E082E9A-3FE5-48DC-AE9E-4C04FF7E6927}">
      <dgm:prSet phldr="0" custT="1"/>
      <dgm:spPr/>
      <dgm:t>
        <a:bodyPr/>
        <a:lstStyle/>
        <a:p>
          <a:pPr rtl="0">
            <a:spcAft>
              <a:spcPts val="1200"/>
            </a:spcAft>
          </a:pPr>
          <a:r>
            <a:rPr lang="de-DE" sz="2200" dirty="0">
              <a:solidFill>
                <a:schemeClr val="bg1"/>
              </a:solidFill>
              <a:latin typeface="+mj-lt"/>
            </a:rPr>
            <a:t>Übersicht typischer FV</a:t>
          </a:r>
        </a:p>
      </dgm:t>
    </dgm:pt>
    <dgm:pt modelId="{8E253587-9215-4987-989F-110214D0BB3E}" type="parTrans" cxnId="{07A243A2-E7D0-4C19-A7A8-8176AB532A59}">
      <dgm:prSet/>
      <dgm:spPr/>
      <dgm:t>
        <a:bodyPr/>
        <a:lstStyle/>
        <a:p>
          <a:endParaRPr lang="de-DE"/>
        </a:p>
      </dgm:t>
    </dgm:pt>
    <dgm:pt modelId="{EABC4BF9-E6E5-4044-AC85-F2820B4DB145}" type="sibTrans" cxnId="{07A243A2-E7D0-4C19-A7A8-8176AB532A59}">
      <dgm:prSet/>
      <dgm:spPr/>
      <dgm:t>
        <a:bodyPr/>
        <a:lstStyle/>
        <a:p>
          <a:endParaRPr lang="de-DE"/>
        </a:p>
      </dgm:t>
    </dgm:pt>
    <dgm:pt modelId="{5E3372F2-C5B9-FF44-8259-E4E61DD74FA8}" type="pres">
      <dgm:prSet presAssocID="{E607B474-2C0F-5A46-87E1-2886D02D4EC5}" presName="Name0" presStyleCnt="0">
        <dgm:presLayoutVars>
          <dgm:dir/>
          <dgm:animLvl val="lvl"/>
          <dgm:resizeHandles val="exact"/>
        </dgm:presLayoutVars>
      </dgm:prSet>
      <dgm:spPr/>
    </dgm:pt>
    <dgm:pt modelId="{7A582D2D-5783-4509-8130-26DF50C80D42}" type="pres">
      <dgm:prSet presAssocID="{9B51E981-ED17-4C66-8123-7ADF99BA2B2D}" presName="composite" presStyleCnt="0"/>
      <dgm:spPr/>
    </dgm:pt>
    <dgm:pt modelId="{87716985-BEE6-4E4B-8826-5789D5274C7F}" type="pres">
      <dgm:prSet presAssocID="{9B51E981-ED17-4C66-8123-7ADF99BA2B2D}" presName="parTx" presStyleLbl="alignNode1" presStyleIdx="0" presStyleCnt="2" custLinFactNeighborX="-103" custLinFactNeighborY="2602">
        <dgm:presLayoutVars>
          <dgm:chMax val="0"/>
          <dgm:chPref val="0"/>
          <dgm:bulletEnabled val="1"/>
        </dgm:presLayoutVars>
      </dgm:prSet>
      <dgm:spPr/>
    </dgm:pt>
    <dgm:pt modelId="{619AA333-0B15-43CD-9615-5505750F31C2}" type="pres">
      <dgm:prSet presAssocID="{9B51E981-ED17-4C66-8123-7ADF99BA2B2D}" presName="desTx" presStyleLbl="alignAccFollowNode1" presStyleIdx="0" presStyleCnt="2" custScaleY="100000">
        <dgm:presLayoutVars>
          <dgm:bulletEnabled val="1"/>
        </dgm:presLayoutVars>
      </dgm:prSet>
      <dgm:spPr/>
    </dgm:pt>
    <dgm:pt modelId="{6D2E4389-B4D5-4921-B7EB-F95365E58C89}" type="pres">
      <dgm:prSet presAssocID="{AD7FAE40-C17B-455C-AC7C-3B004D71E16D}" presName="space" presStyleCnt="0"/>
      <dgm:spPr/>
    </dgm:pt>
    <dgm:pt modelId="{463E8972-2814-41F4-9DD5-3F0E071AC46A}" type="pres">
      <dgm:prSet presAssocID="{7F071BBB-102A-43EB-BA31-1FE982CECC0D}" presName="composite" presStyleCnt="0"/>
      <dgm:spPr/>
    </dgm:pt>
    <dgm:pt modelId="{6E59F99D-929B-419D-B0F9-52B316112026}" type="pres">
      <dgm:prSet presAssocID="{7F071BBB-102A-43EB-BA31-1FE982CECC0D}" presName="parTx" presStyleLbl="alignNode1" presStyleIdx="1" presStyleCnt="2">
        <dgm:presLayoutVars>
          <dgm:chMax val="0"/>
          <dgm:chPref val="0"/>
          <dgm:bulletEnabled val="1"/>
        </dgm:presLayoutVars>
      </dgm:prSet>
      <dgm:spPr/>
    </dgm:pt>
    <dgm:pt modelId="{70B02C97-35FB-4F5D-A293-E0D3B171B5FD}" type="pres">
      <dgm:prSet presAssocID="{7F071BBB-102A-43EB-BA31-1FE982CECC0D}" presName="desTx" presStyleLbl="alignAccFollowNode1" presStyleIdx="1" presStyleCnt="2" custLinFactNeighborX="395" custLinFactNeighborY="-1751">
        <dgm:presLayoutVars>
          <dgm:bulletEnabled val="1"/>
        </dgm:presLayoutVars>
      </dgm:prSet>
      <dgm:spPr/>
    </dgm:pt>
  </dgm:ptLst>
  <dgm:cxnLst>
    <dgm:cxn modelId="{B6D9EC1B-8C32-E34E-A676-51A7DCC94556}" type="presOf" srcId="{E607B474-2C0F-5A46-87E1-2886D02D4EC5}" destId="{5E3372F2-C5B9-FF44-8259-E4E61DD74FA8}" srcOrd="0" destOrd="0" presId="urn:microsoft.com/office/officeart/2005/8/layout/hList1"/>
    <dgm:cxn modelId="{7B984E1C-5AF2-42B3-9A8E-1CFA665A40A9}" type="presOf" srcId="{478CA5EF-6E08-4405-AE53-A4EDEC46C6A8}" destId="{70B02C97-35FB-4F5D-A293-E0D3B171B5FD}" srcOrd="0" destOrd="1" presId="urn:microsoft.com/office/officeart/2005/8/layout/hList1"/>
    <dgm:cxn modelId="{5CD83228-2F8B-4E9A-9EEA-0E786E92458F}" srcId="{9B51E981-ED17-4C66-8123-7ADF99BA2B2D}" destId="{EEBFAA3B-C608-4F2B-9B3B-2172B8582BA7}" srcOrd="1" destOrd="0" parTransId="{CF55C8AF-5D91-42A9-8517-2A0E8B26A21A}" sibTransId="{7E6C19CD-5B44-4D40-B67C-4AA17763FB52}"/>
    <dgm:cxn modelId="{216F432B-38B2-4F0E-A66B-D0C1DD1C6E13}" srcId="{7F071BBB-102A-43EB-BA31-1FE982CECC0D}" destId="{478CA5EF-6E08-4405-AE53-A4EDEC46C6A8}" srcOrd="1" destOrd="0" parTransId="{3403226C-3BAA-4B5F-8948-5A978E79D266}" sibTransId="{E1B33CC7-A7BA-43F3-9D58-9E01D99D3C1A}"/>
    <dgm:cxn modelId="{1DCA8043-E928-46B6-BFA8-1DA1C53A2001}" srcId="{E607B474-2C0F-5A46-87E1-2886D02D4EC5}" destId="{9B51E981-ED17-4C66-8123-7ADF99BA2B2D}" srcOrd="0" destOrd="0" parTransId="{96EB2DA0-B8E5-4710-8E29-FB96EB647B52}" sibTransId="{AD7FAE40-C17B-455C-AC7C-3B004D71E16D}"/>
    <dgm:cxn modelId="{10B31345-7AA5-7142-8CEA-9EEC2848415A}" type="presOf" srcId="{07B37C62-F4C1-4925-9783-7D36490E1D56}" destId="{619AA333-0B15-43CD-9615-5505750F31C2}" srcOrd="0" destOrd="0" presId="urn:microsoft.com/office/officeart/2005/8/layout/hList1"/>
    <dgm:cxn modelId="{0729E770-BA7E-4BE8-874A-F5797F4C6E36}" type="presOf" srcId="{EEBFAA3B-C608-4F2B-9B3B-2172B8582BA7}" destId="{619AA333-0B15-43CD-9615-5505750F31C2}" srcOrd="0" destOrd="1" presId="urn:microsoft.com/office/officeart/2005/8/layout/hList1"/>
    <dgm:cxn modelId="{4B859B75-939C-864E-AA15-D4A668A164CE}" type="presOf" srcId="{7F071BBB-102A-43EB-BA31-1FE982CECC0D}" destId="{6E59F99D-929B-419D-B0F9-52B316112026}" srcOrd="0" destOrd="0" presId="urn:microsoft.com/office/officeart/2005/8/layout/hList1"/>
    <dgm:cxn modelId="{26E70A9D-EC28-42ED-9DC9-0A187B7A1047}" srcId="{7F071BBB-102A-43EB-BA31-1FE982CECC0D}" destId="{7FE755B6-2902-4E0F-8753-A30F50662FE5}" srcOrd="0" destOrd="0" parTransId="{DA3B2142-0D90-4C94-A85B-CD2AD0B1A322}" sibTransId="{2F39D587-A2FC-4642-984C-AC8F510AA2A4}"/>
    <dgm:cxn modelId="{07A243A2-E7D0-4C19-A7A8-8176AB532A59}" srcId="{9B51E981-ED17-4C66-8123-7ADF99BA2B2D}" destId="{6E082E9A-3FE5-48DC-AE9E-4C04FF7E6927}" srcOrd="2" destOrd="0" parTransId="{8E253587-9215-4987-989F-110214D0BB3E}" sibTransId="{EABC4BF9-E6E5-4044-AC85-F2820B4DB145}"/>
    <dgm:cxn modelId="{F5B07BA6-7BD4-4D40-A538-18D94A768815}" type="presOf" srcId="{6E082E9A-3FE5-48DC-AE9E-4C04FF7E6927}" destId="{619AA333-0B15-43CD-9615-5505750F31C2}" srcOrd="0" destOrd="2" presId="urn:microsoft.com/office/officeart/2005/8/layout/hList1"/>
    <dgm:cxn modelId="{A63B01B3-6DE1-C648-93FA-CDFF8878A3A6}" type="presOf" srcId="{7FE755B6-2902-4E0F-8753-A30F50662FE5}" destId="{70B02C97-35FB-4F5D-A293-E0D3B171B5FD}" srcOrd="0" destOrd="0" presId="urn:microsoft.com/office/officeart/2005/8/layout/hList1"/>
    <dgm:cxn modelId="{D44D28C2-69DD-1546-BE7D-453B8D93B560}" type="presOf" srcId="{9B51E981-ED17-4C66-8123-7ADF99BA2B2D}" destId="{87716985-BEE6-4E4B-8826-5789D5274C7F}" srcOrd="0" destOrd="0" presId="urn:microsoft.com/office/officeart/2005/8/layout/hList1"/>
    <dgm:cxn modelId="{D22C0EDB-93DA-4C49-93A8-5CB1D5D64B13}" srcId="{9B51E981-ED17-4C66-8123-7ADF99BA2B2D}" destId="{07B37C62-F4C1-4925-9783-7D36490E1D56}" srcOrd="0" destOrd="0" parTransId="{C13ECDF5-D4C6-401C-914D-B7377360FD65}" sibTransId="{6BF6D382-CAD7-4A21-8350-7592466DFE0E}"/>
    <dgm:cxn modelId="{2E1C9FFA-24A7-4BD4-BC4E-16D681C6DF82}" srcId="{E607B474-2C0F-5A46-87E1-2886D02D4EC5}" destId="{7F071BBB-102A-43EB-BA31-1FE982CECC0D}" srcOrd="1" destOrd="0" parTransId="{0CBE5501-8419-4A34-9053-189908F55915}" sibTransId="{D86EA12A-B356-406F-B9F9-1E5B40D5EF42}"/>
    <dgm:cxn modelId="{D7E4F2FF-4313-0748-B912-6F418AEB2544}" type="presParOf" srcId="{5E3372F2-C5B9-FF44-8259-E4E61DD74FA8}" destId="{7A582D2D-5783-4509-8130-26DF50C80D42}" srcOrd="0" destOrd="0" presId="urn:microsoft.com/office/officeart/2005/8/layout/hList1"/>
    <dgm:cxn modelId="{23D38202-E842-E048-917C-386BE7357F7C}" type="presParOf" srcId="{7A582D2D-5783-4509-8130-26DF50C80D42}" destId="{87716985-BEE6-4E4B-8826-5789D5274C7F}" srcOrd="0" destOrd="0" presId="urn:microsoft.com/office/officeart/2005/8/layout/hList1"/>
    <dgm:cxn modelId="{25061F17-F3A7-1446-A558-E6EDB0AED6BB}" type="presParOf" srcId="{7A582D2D-5783-4509-8130-26DF50C80D42}" destId="{619AA333-0B15-43CD-9615-5505750F31C2}" srcOrd="1" destOrd="0" presId="urn:microsoft.com/office/officeart/2005/8/layout/hList1"/>
    <dgm:cxn modelId="{46FCCB76-7CDE-794C-907D-EA8B2CA8F18C}" type="presParOf" srcId="{5E3372F2-C5B9-FF44-8259-E4E61DD74FA8}" destId="{6D2E4389-B4D5-4921-B7EB-F95365E58C89}" srcOrd="1" destOrd="0" presId="urn:microsoft.com/office/officeart/2005/8/layout/hList1"/>
    <dgm:cxn modelId="{AC6B6584-A5DD-674B-AD11-9F0B9683343D}" type="presParOf" srcId="{5E3372F2-C5B9-FF44-8259-E4E61DD74FA8}" destId="{463E8972-2814-41F4-9DD5-3F0E071AC46A}" srcOrd="2" destOrd="0" presId="urn:microsoft.com/office/officeart/2005/8/layout/hList1"/>
    <dgm:cxn modelId="{D8E75CCD-2ACC-034E-9377-8C7DF0AEABEA}" type="presParOf" srcId="{463E8972-2814-41F4-9DD5-3F0E071AC46A}" destId="{6E59F99D-929B-419D-B0F9-52B316112026}" srcOrd="0" destOrd="0" presId="urn:microsoft.com/office/officeart/2005/8/layout/hList1"/>
    <dgm:cxn modelId="{31A6D1D0-D9E7-1542-B28E-D49C4606C19A}" type="presParOf" srcId="{463E8972-2814-41F4-9DD5-3F0E071AC46A}" destId="{70B02C97-35FB-4F5D-A293-E0D3B171B5F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07B474-2C0F-5A46-87E1-2886D02D4EC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9B51E981-ED17-4C66-8123-7ADF99BA2B2D}">
      <dgm:prSet phldr="0" custT="1"/>
      <dgm:spPr>
        <a:solidFill>
          <a:srgbClr val="00725B"/>
        </a:solidFill>
      </dgm:spPr>
      <dgm:t>
        <a:bodyPr/>
        <a:lstStyle/>
        <a:p>
          <a:pPr rtl="0"/>
          <a:r>
            <a:rPr lang="de-DE" sz="3000" kern="1200" dirty="0">
              <a:latin typeface="+mj-lt"/>
            </a:rPr>
            <a:t>Aktivität I</a:t>
          </a:r>
        </a:p>
        <a:p>
          <a:pPr rtl="0"/>
          <a:r>
            <a:rPr lang="de-DE" sz="3000" b="0" kern="1200" dirty="0">
              <a:solidFill>
                <a:prstClr val="white"/>
              </a:solidFill>
              <a:latin typeface="Kantumruy Pro"/>
              <a:ea typeface="+mn-ea"/>
              <a:cs typeface="+mn-cs"/>
            </a:rPr>
            <a:t>​Diagnose von SuS-Vorstellungen</a:t>
          </a:r>
        </a:p>
      </dgm:t>
    </dgm:pt>
    <dgm:pt modelId="{96EB2DA0-B8E5-4710-8E29-FB96EB647B52}" type="parTrans" cxnId="{1DCA8043-E928-46B6-BFA8-1DA1C53A2001}">
      <dgm:prSet/>
      <dgm:spPr/>
      <dgm:t>
        <a:bodyPr/>
        <a:lstStyle/>
        <a:p>
          <a:endParaRPr lang="de-DE"/>
        </a:p>
      </dgm:t>
    </dgm:pt>
    <dgm:pt modelId="{AD7FAE40-C17B-455C-AC7C-3B004D71E16D}" type="sibTrans" cxnId="{1DCA8043-E928-46B6-BFA8-1DA1C53A2001}">
      <dgm:prSet/>
      <dgm:spPr/>
      <dgm:t>
        <a:bodyPr/>
        <a:lstStyle/>
        <a:p>
          <a:endParaRPr lang="de-DE"/>
        </a:p>
      </dgm:t>
    </dgm:pt>
    <dgm:pt modelId="{7F071BBB-102A-43EB-BA31-1FE982CECC0D}">
      <dgm:prSet phldr="0" custT="1"/>
      <dgm:spPr>
        <a:solidFill>
          <a:srgbClr val="00725B"/>
        </a:solidFill>
      </dgm:spPr>
      <dgm:t>
        <a:bodyPr/>
        <a:lstStyle/>
        <a:p>
          <a:pPr rtl="0"/>
          <a:r>
            <a:rPr lang="de-DE" sz="3000" kern="1200" dirty="0">
              <a:latin typeface="+mj-lt"/>
            </a:rPr>
            <a:t>Aktivität II</a:t>
          </a:r>
        </a:p>
        <a:p>
          <a:pPr rtl="0"/>
          <a:r>
            <a:rPr lang="de-DE" sz="3000" b="0" kern="1200" dirty="0">
              <a:solidFill>
                <a:prstClr val="white"/>
              </a:solidFill>
              <a:latin typeface="Kantumruy Pro"/>
              <a:ea typeface="+mn-ea"/>
              <a:cs typeface="+mn-cs"/>
            </a:rPr>
            <a:t>Sprachsensibler Unterricht</a:t>
          </a:r>
        </a:p>
      </dgm:t>
    </dgm:pt>
    <dgm:pt modelId="{0CBE5501-8419-4A34-9053-189908F55915}" type="parTrans" cxnId="{2E1C9FFA-24A7-4BD4-BC4E-16D681C6DF82}">
      <dgm:prSet/>
      <dgm:spPr/>
      <dgm:t>
        <a:bodyPr/>
        <a:lstStyle/>
        <a:p>
          <a:endParaRPr lang="de-DE"/>
        </a:p>
      </dgm:t>
    </dgm:pt>
    <dgm:pt modelId="{D86EA12A-B356-406F-B9F9-1E5B40D5EF42}" type="sibTrans" cxnId="{2E1C9FFA-24A7-4BD4-BC4E-16D681C6DF82}">
      <dgm:prSet/>
      <dgm:spPr/>
      <dgm:t>
        <a:bodyPr/>
        <a:lstStyle/>
        <a:p>
          <a:endParaRPr lang="de-DE"/>
        </a:p>
      </dgm:t>
    </dgm:pt>
    <dgm:pt modelId="{7FE755B6-2902-4E0F-8753-A30F50662FE5}">
      <dgm:prSet phldr="0" custT="1"/>
      <dgm:spPr/>
      <dgm:t>
        <a:bodyPr/>
        <a:lstStyle/>
        <a:p>
          <a:pPr rtl="0">
            <a:spcAft>
              <a:spcPts val="1200"/>
            </a:spcAft>
          </a:pPr>
          <a:r>
            <a:rPr lang="de-DE" sz="2200" dirty="0">
              <a:solidFill>
                <a:schemeClr val="bg1"/>
              </a:solidFill>
              <a:latin typeface="+mj-lt"/>
            </a:rPr>
            <a:t>Abhängige vs. Unabhängige Variable?</a:t>
          </a:r>
          <a:endParaRPr lang="de-DE" sz="2200" b="0" dirty="0">
            <a:latin typeface="+mj-lt"/>
          </a:endParaRPr>
        </a:p>
      </dgm:t>
    </dgm:pt>
    <dgm:pt modelId="{DA3B2142-0D90-4C94-A85B-CD2AD0B1A322}" type="parTrans" cxnId="{26E70A9D-EC28-42ED-9DC9-0A187B7A1047}">
      <dgm:prSet/>
      <dgm:spPr/>
      <dgm:t>
        <a:bodyPr/>
        <a:lstStyle/>
        <a:p>
          <a:endParaRPr lang="de-DE"/>
        </a:p>
      </dgm:t>
    </dgm:pt>
    <dgm:pt modelId="{2F39D587-A2FC-4642-984C-AC8F510AA2A4}" type="sibTrans" cxnId="{26E70A9D-EC28-42ED-9DC9-0A187B7A1047}">
      <dgm:prSet/>
      <dgm:spPr/>
      <dgm:t>
        <a:bodyPr/>
        <a:lstStyle/>
        <a:p>
          <a:endParaRPr lang="de-DE"/>
        </a:p>
      </dgm:t>
    </dgm:pt>
    <dgm:pt modelId="{07B37C62-F4C1-4925-9783-7D36490E1D56}">
      <dgm:prSet phldr="0" custT="1"/>
      <dgm:spPr/>
      <dgm:t>
        <a:bodyPr/>
        <a:lstStyle/>
        <a:p>
          <a:pPr rtl="0">
            <a:spcAft>
              <a:spcPts val="1200"/>
            </a:spcAft>
          </a:pPr>
          <a:r>
            <a:rPr lang="de-DE" sz="2200" dirty="0">
              <a:solidFill>
                <a:schemeClr val="bg1"/>
              </a:solidFill>
              <a:latin typeface="+mj-lt"/>
            </a:rPr>
            <a:t>Typische Fehlvorstellungen (FV)</a:t>
          </a:r>
        </a:p>
      </dgm:t>
    </dgm:pt>
    <dgm:pt modelId="{6BF6D382-CAD7-4A21-8350-7592466DFE0E}" type="sibTrans" cxnId="{D22C0EDB-93DA-4C49-93A8-5CB1D5D64B13}">
      <dgm:prSet/>
      <dgm:spPr/>
      <dgm:t>
        <a:bodyPr/>
        <a:lstStyle/>
        <a:p>
          <a:endParaRPr lang="de-DE"/>
        </a:p>
      </dgm:t>
    </dgm:pt>
    <dgm:pt modelId="{C13ECDF5-D4C6-401C-914D-B7377360FD65}" type="parTrans" cxnId="{D22C0EDB-93DA-4C49-93A8-5CB1D5D64B13}">
      <dgm:prSet/>
      <dgm:spPr/>
      <dgm:t>
        <a:bodyPr/>
        <a:lstStyle/>
        <a:p>
          <a:endParaRPr lang="de-DE"/>
        </a:p>
      </dgm:t>
    </dgm:pt>
    <dgm:pt modelId="{EEBFAA3B-C608-4F2B-9B3B-2172B8582BA7}">
      <dgm:prSet phldr="0" custT="1"/>
      <dgm:spPr/>
      <dgm:t>
        <a:bodyPr/>
        <a:lstStyle/>
        <a:p>
          <a:pPr rtl="0">
            <a:spcAft>
              <a:spcPts val="1200"/>
            </a:spcAft>
          </a:pPr>
          <a:r>
            <a:rPr lang="de-DE" sz="2200" dirty="0">
              <a:solidFill>
                <a:schemeClr val="bg1"/>
              </a:solidFill>
              <a:latin typeface="+mj-lt"/>
            </a:rPr>
            <a:t>Adaptiver </a:t>
          </a:r>
          <a:br>
            <a:rPr lang="de-DE" sz="2200" dirty="0">
              <a:solidFill>
                <a:schemeClr val="bg1"/>
              </a:solidFill>
              <a:latin typeface="+mj-lt"/>
            </a:rPr>
          </a:br>
          <a:r>
            <a:rPr lang="de-DE" sz="2200" dirty="0">
              <a:solidFill>
                <a:schemeClr val="bg1"/>
              </a:solidFill>
              <a:latin typeface="+mj-lt"/>
            </a:rPr>
            <a:t>Umgang mit FV</a:t>
          </a:r>
        </a:p>
      </dgm:t>
    </dgm:pt>
    <dgm:pt modelId="{CF55C8AF-5D91-42A9-8517-2A0E8B26A21A}" type="parTrans" cxnId="{5CD83228-2F8B-4E9A-9EEA-0E786E92458F}">
      <dgm:prSet/>
      <dgm:spPr/>
      <dgm:t>
        <a:bodyPr/>
        <a:lstStyle/>
        <a:p>
          <a:endParaRPr lang="de-DE"/>
        </a:p>
      </dgm:t>
    </dgm:pt>
    <dgm:pt modelId="{7E6C19CD-5B44-4D40-B67C-4AA17763FB52}" type="sibTrans" cxnId="{5CD83228-2F8B-4E9A-9EEA-0E786E92458F}">
      <dgm:prSet/>
      <dgm:spPr/>
      <dgm:t>
        <a:bodyPr/>
        <a:lstStyle/>
        <a:p>
          <a:endParaRPr lang="de-DE"/>
        </a:p>
      </dgm:t>
    </dgm:pt>
    <dgm:pt modelId="{478CA5EF-6E08-4405-AE53-A4EDEC46C6A8}">
      <dgm:prSet phldr="0" custT="1"/>
      <dgm:spPr/>
      <dgm:t>
        <a:bodyPr/>
        <a:lstStyle/>
        <a:p>
          <a:pPr rtl="0">
            <a:spcAft>
              <a:spcPts val="1200"/>
            </a:spcAft>
          </a:pPr>
          <a:r>
            <a:rPr lang="de-DE" sz="2200" b="0" dirty="0">
              <a:latin typeface="+mj-lt"/>
            </a:rPr>
            <a:t>Verstehensgrundlagen beim Sprechen</a:t>
          </a:r>
        </a:p>
      </dgm:t>
    </dgm:pt>
    <dgm:pt modelId="{3403226C-3BAA-4B5F-8948-5A978E79D266}" type="parTrans" cxnId="{216F432B-38B2-4F0E-A66B-D0C1DD1C6E13}">
      <dgm:prSet/>
      <dgm:spPr/>
      <dgm:t>
        <a:bodyPr/>
        <a:lstStyle/>
        <a:p>
          <a:endParaRPr lang="de-DE"/>
        </a:p>
      </dgm:t>
    </dgm:pt>
    <dgm:pt modelId="{E1B33CC7-A7BA-43F3-9D58-9E01D99D3C1A}" type="sibTrans" cxnId="{216F432B-38B2-4F0E-A66B-D0C1DD1C6E13}">
      <dgm:prSet/>
      <dgm:spPr/>
      <dgm:t>
        <a:bodyPr/>
        <a:lstStyle/>
        <a:p>
          <a:endParaRPr lang="de-DE"/>
        </a:p>
      </dgm:t>
    </dgm:pt>
    <dgm:pt modelId="{6E082E9A-3FE5-48DC-AE9E-4C04FF7E6927}">
      <dgm:prSet phldr="0" custT="1"/>
      <dgm:spPr/>
      <dgm:t>
        <a:bodyPr/>
        <a:lstStyle/>
        <a:p>
          <a:pPr rtl="0">
            <a:spcAft>
              <a:spcPts val="1200"/>
            </a:spcAft>
          </a:pPr>
          <a:r>
            <a:rPr lang="de-DE" sz="2200" dirty="0">
              <a:solidFill>
                <a:schemeClr val="bg1"/>
              </a:solidFill>
              <a:latin typeface="+mj-lt"/>
            </a:rPr>
            <a:t>Übersicht typischer FV</a:t>
          </a:r>
        </a:p>
      </dgm:t>
    </dgm:pt>
    <dgm:pt modelId="{8E253587-9215-4987-989F-110214D0BB3E}" type="parTrans" cxnId="{07A243A2-E7D0-4C19-A7A8-8176AB532A59}">
      <dgm:prSet/>
      <dgm:spPr/>
      <dgm:t>
        <a:bodyPr/>
        <a:lstStyle/>
        <a:p>
          <a:endParaRPr lang="de-DE"/>
        </a:p>
      </dgm:t>
    </dgm:pt>
    <dgm:pt modelId="{EABC4BF9-E6E5-4044-AC85-F2820B4DB145}" type="sibTrans" cxnId="{07A243A2-E7D0-4C19-A7A8-8176AB532A59}">
      <dgm:prSet/>
      <dgm:spPr/>
      <dgm:t>
        <a:bodyPr/>
        <a:lstStyle/>
        <a:p>
          <a:endParaRPr lang="de-DE"/>
        </a:p>
      </dgm:t>
    </dgm:pt>
    <dgm:pt modelId="{5E3372F2-C5B9-FF44-8259-E4E61DD74FA8}" type="pres">
      <dgm:prSet presAssocID="{E607B474-2C0F-5A46-87E1-2886D02D4EC5}" presName="Name0" presStyleCnt="0">
        <dgm:presLayoutVars>
          <dgm:dir/>
          <dgm:animLvl val="lvl"/>
          <dgm:resizeHandles val="exact"/>
        </dgm:presLayoutVars>
      </dgm:prSet>
      <dgm:spPr/>
    </dgm:pt>
    <dgm:pt modelId="{7A582D2D-5783-4509-8130-26DF50C80D42}" type="pres">
      <dgm:prSet presAssocID="{9B51E981-ED17-4C66-8123-7ADF99BA2B2D}" presName="composite" presStyleCnt="0"/>
      <dgm:spPr/>
    </dgm:pt>
    <dgm:pt modelId="{87716985-BEE6-4E4B-8826-5789D5274C7F}" type="pres">
      <dgm:prSet presAssocID="{9B51E981-ED17-4C66-8123-7ADF99BA2B2D}" presName="parTx" presStyleLbl="alignNode1" presStyleIdx="0" presStyleCnt="2" custLinFactNeighborX="-103" custLinFactNeighborY="2602">
        <dgm:presLayoutVars>
          <dgm:chMax val="0"/>
          <dgm:chPref val="0"/>
          <dgm:bulletEnabled val="1"/>
        </dgm:presLayoutVars>
      </dgm:prSet>
      <dgm:spPr/>
    </dgm:pt>
    <dgm:pt modelId="{619AA333-0B15-43CD-9615-5505750F31C2}" type="pres">
      <dgm:prSet presAssocID="{9B51E981-ED17-4C66-8123-7ADF99BA2B2D}" presName="desTx" presStyleLbl="alignAccFollowNode1" presStyleIdx="0" presStyleCnt="2">
        <dgm:presLayoutVars>
          <dgm:bulletEnabled val="1"/>
        </dgm:presLayoutVars>
      </dgm:prSet>
      <dgm:spPr/>
    </dgm:pt>
    <dgm:pt modelId="{6D2E4389-B4D5-4921-B7EB-F95365E58C89}" type="pres">
      <dgm:prSet presAssocID="{AD7FAE40-C17B-455C-AC7C-3B004D71E16D}" presName="space" presStyleCnt="0"/>
      <dgm:spPr/>
    </dgm:pt>
    <dgm:pt modelId="{463E8972-2814-41F4-9DD5-3F0E071AC46A}" type="pres">
      <dgm:prSet presAssocID="{7F071BBB-102A-43EB-BA31-1FE982CECC0D}" presName="composite" presStyleCnt="0"/>
      <dgm:spPr/>
    </dgm:pt>
    <dgm:pt modelId="{6E59F99D-929B-419D-B0F9-52B316112026}" type="pres">
      <dgm:prSet presAssocID="{7F071BBB-102A-43EB-BA31-1FE982CECC0D}" presName="parTx" presStyleLbl="alignNode1" presStyleIdx="1" presStyleCnt="2">
        <dgm:presLayoutVars>
          <dgm:chMax val="0"/>
          <dgm:chPref val="0"/>
          <dgm:bulletEnabled val="1"/>
        </dgm:presLayoutVars>
      </dgm:prSet>
      <dgm:spPr/>
    </dgm:pt>
    <dgm:pt modelId="{70B02C97-35FB-4F5D-A293-E0D3B171B5FD}" type="pres">
      <dgm:prSet presAssocID="{7F071BBB-102A-43EB-BA31-1FE982CECC0D}" presName="desTx" presStyleLbl="alignAccFollowNode1" presStyleIdx="1" presStyleCnt="2" custLinFactNeighborX="395" custLinFactNeighborY="-1751">
        <dgm:presLayoutVars>
          <dgm:bulletEnabled val="1"/>
        </dgm:presLayoutVars>
      </dgm:prSet>
      <dgm:spPr/>
    </dgm:pt>
  </dgm:ptLst>
  <dgm:cxnLst>
    <dgm:cxn modelId="{B6D9EC1B-8C32-E34E-A676-51A7DCC94556}" type="presOf" srcId="{E607B474-2C0F-5A46-87E1-2886D02D4EC5}" destId="{5E3372F2-C5B9-FF44-8259-E4E61DD74FA8}" srcOrd="0" destOrd="0" presId="urn:microsoft.com/office/officeart/2005/8/layout/hList1"/>
    <dgm:cxn modelId="{7B984E1C-5AF2-42B3-9A8E-1CFA665A40A9}" type="presOf" srcId="{478CA5EF-6E08-4405-AE53-A4EDEC46C6A8}" destId="{70B02C97-35FB-4F5D-A293-E0D3B171B5FD}" srcOrd="0" destOrd="1" presId="urn:microsoft.com/office/officeart/2005/8/layout/hList1"/>
    <dgm:cxn modelId="{5CD83228-2F8B-4E9A-9EEA-0E786E92458F}" srcId="{9B51E981-ED17-4C66-8123-7ADF99BA2B2D}" destId="{EEBFAA3B-C608-4F2B-9B3B-2172B8582BA7}" srcOrd="1" destOrd="0" parTransId="{CF55C8AF-5D91-42A9-8517-2A0E8B26A21A}" sibTransId="{7E6C19CD-5B44-4D40-B67C-4AA17763FB52}"/>
    <dgm:cxn modelId="{216F432B-38B2-4F0E-A66B-D0C1DD1C6E13}" srcId="{7F071BBB-102A-43EB-BA31-1FE982CECC0D}" destId="{478CA5EF-6E08-4405-AE53-A4EDEC46C6A8}" srcOrd="1" destOrd="0" parTransId="{3403226C-3BAA-4B5F-8948-5A978E79D266}" sibTransId="{E1B33CC7-A7BA-43F3-9D58-9E01D99D3C1A}"/>
    <dgm:cxn modelId="{1DCA8043-E928-46B6-BFA8-1DA1C53A2001}" srcId="{E607B474-2C0F-5A46-87E1-2886D02D4EC5}" destId="{9B51E981-ED17-4C66-8123-7ADF99BA2B2D}" srcOrd="0" destOrd="0" parTransId="{96EB2DA0-B8E5-4710-8E29-FB96EB647B52}" sibTransId="{AD7FAE40-C17B-455C-AC7C-3B004D71E16D}"/>
    <dgm:cxn modelId="{10B31345-7AA5-7142-8CEA-9EEC2848415A}" type="presOf" srcId="{07B37C62-F4C1-4925-9783-7D36490E1D56}" destId="{619AA333-0B15-43CD-9615-5505750F31C2}" srcOrd="0" destOrd="0" presId="urn:microsoft.com/office/officeart/2005/8/layout/hList1"/>
    <dgm:cxn modelId="{0729E770-BA7E-4BE8-874A-F5797F4C6E36}" type="presOf" srcId="{EEBFAA3B-C608-4F2B-9B3B-2172B8582BA7}" destId="{619AA333-0B15-43CD-9615-5505750F31C2}" srcOrd="0" destOrd="1" presId="urn:microsoft.com/office/officeart/2005/8/layout/hList1"/>
    <dgm:cxn modelId="{4B859B75-939C-864E-AA15-D4A668A164CE}" type="presOf" srcId="{7F071BBB-102A-43EB-BA31-1FE982CECC0D}" destId="{6E59F99D-929B-419D-B0F9-52B316112026}" srcOrd="0" destOrd="0" presId="urn:microsoft.com/office/officeart/2005/8/layout/hList1"/>
    <dgm:cxn modelId="{26E70A9D-EC28-42ED-9DC9-0A187B7A1047}" srcId="{7F071BBB-102A-43EB-BA31-1FE982CECC0D}" destId="{7FE755B6-2902-4E0F-8753-A30F50662FE5}" srcOrd="0" destOrd="0" parTransId="{DA3B2142-0D90-4C94-A85B-CD2AD0B1A322}" sibTransId="{2F39D587-A2FC-4642-984C-AC8F510AA2A4}"/>
    <dgm:cxn modelId="{07A243A2-E7D0-4C19-A7A8-8176AB532A59}" srcId="{9B51E981-ED17-4C66-8123-7ADF99BA2B2D}" destId="{6E082E9A-3FE5-48DC-AE9E-4C04FF7E6927}" srcOrd="2" destOrd="0" parTransId="{8E253587-9215-4987-989F-110214D0BB3E}" sibTransId="{EABC4BF9-E6E5-4044-AC85-F2820B4DB145}"/>
    <dgm:cxn modelId="{F5B07BA6-7BD4-4D40-A538-18D94A768815}" type="presOf" srcId="{6E082E9A-3FE5-48DC-AE9E-4C04FF7E6927}" destId="{619AA333-0B15-43CD-9615-5505750F31C2}" srcOrd="0" destOrd="2" presId="urn:microsoft.com/office/officeart/2005/8/layout/hList1"/>
    <dgm:cxn modelId="{A63B01B3-6DE1-C648-93FA-CDFF8878A3A6}" type="presOf" srcId="{7FE755B6-2902-4E0F-8753-A30F50662FE5}" destId="{70B02C97-35FB-4F5D-A293-E0D3B171B5FD}" srcOrd="0" destOrd="0" presId="urn:microsoft.com/office/officeart/2005/8/layout/hList1"/>
    <dgm:cxn modelId="{D44D28C2-69DD-1546-BE7D-453B8D93B560}" type="presOf" srcId="{9B51E981-ED17-4C66-8123-7ADF99BA2B2D}" destId="{87716985-BEE6-4E4B-8826-5789D5274C7F}" srcOrd="0" destOrd="0" presId="urn:microsoft.com/office/officeart/2005/8/layout/hList1"/>
    <dgm:cxn modelId="{D22C0EDB-93DA-4C49-93A8-5CB1D5D64B13}" srcId="{9B51E981-ED17-4C66-8123-7ADF99BA2B2D}" destId="{07B37C62-F4C1-4925-9783-7D36490E1D56}" srcOrd="0" destOrd="0" parTransId="{C13ECDF5-D4C6-401C-914D-B7377360FD65}" sibTransId="{6BF6D382-CAD7-4A21-8350-7592466DFE0E}"/>
    <dgm:cxn modelId="{2E1C9FFA-24A7-4BD4-BC4E-16D681C6DF82}" srcId="{E607B474-2C0F-5A46-87E1-2886D02D4EC5}" destId="{7F071BBB-102A-43EB-BA31-1FE982CECC0D}" srcOrd="1" destOrd="0" parTransId="{0CBE5501-8419-4A34-9053-189908F55915}" sibTransId="{D86EA12A-B356-406F-B9F9-1E5B40D5EF42}"/>
    <dgm:cxn modelId="{D7E4F2FF-4313-0748-B912-6F418AEB2544}" type="presParOf" srcId="{5E3372F2-C5B9-FF44-8259-E4E61DD74FA8}" destId="{7A582D2D-5783-4509-8130-26DF50C80D42}" srcOrd="0" destOrd="0" presId="urn:microsoft.com/office/officeart/2005/8/layout/hList1"/>
    <dgm:cxn modelId="{23D38202-E842-E048-917C-386BE7357F7C}" type="presParOf" srcId="{7A582D2D-5783-4509-8130-26DF50C80D42}" destId="{87716985-BEE6-4E4B-8826-5789D5274C7F}" srcOrd="0" destOrd="0" presId="urn:microsoft.com/office/officeart/2005/8/layout/hList1"/>
    <dgm:cxn modelId="{25061F17-F3A7-1446-A558-E6EDB0AED6BB}" type="presParOf" srcId="{7A582D2D-5783-4509-8130-26DF50C80D42}" destId="{619AA333-0B15-43CD-9615-5505750F31C2}" srcOrd="1" destOrd="0" presId="urn:microsoft.com/office/officeart/2005/8/layout/hList1"/>
    <dgm:cxn modelId="{46FCCB76-7CDE-794C-907D-EA8B2CA8F18C}" type="presParOf" srcId="{5E3372F2-C5B9-FF44-8259-E4E61DD74FA8}" destId="{6D2E4389-B4D5-4921-B7EB-F95365E58C89}" srcOrd="1" destOrd="0" presId="urn:microsoft.com/office/officeart/2005/8/layout/hList1"/>
    <dgm:cxn modelId="{AC6B6584-A5DD-674B-AD11-9F0B9683343D}" type="presParOf" srcId="{5E3372F2-C5B9-FF44-8259-E4E61DD74FA8}" destId="{463E8972-2814-41F4-9DD5-3F0E071AC46A}" srcOrd="2" destOrd="0" presId="urn:microsoft.com/office/officeart/2005/8/layout/hList1"/>
    <dgm:cxn modelId="{D8E75CCD-2ACC-034E-9377-8C7DF0AEABEA}" type="presParOf" srcId="{463E8972-2814-41F4-9DD5-3F0E071AC46A}" destId="{6E59F99D-929B-419D-B0F9-52B316112026}" srcOrd="0" destOrd="0" presId="urn:microsoft.com/office/officeart/2005/8/layout/hList1"/>
    <dgm:cxn modelId="{31A6D1D0-D9E7-1542-B28E-D49C4606C19A}" type="presParOf" srcId="{463E8972-2814-41F4-9DD5-3F0E071AC46A}" destId="{70B02C97-35FB-4F5D-A293-E0D3B171B5F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046964E-9243-D943-AEB1-A95D6F8B0CC4}"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de-DE"/>
        </a:p>
      </dgm:t>
    </dgm:pt>
    <dgm:pt modelId="{2D65A77D-1D1E-A542-969D-779B902BDBD5}">
      <dgm:prSet phldrT="[Text]" phldr="0" custT="1"/>
      <dgm:spPr/>
      <dgm:t>
        <a:bodyPr/>
        <a:lstStyle/>
        <a:p>
          <a:pPr defTabSz="900000" rtl="0">
            <a:tabLst>
              <a:tab pos="360000" algn="l"/>
            </a:tabLst>
          </a:pPr>
          <a:r>
            <a:rPr lang="de-DE" sz="1700" dirty="0">
              <a:latin typeface="+mj-lt"/>
            </a:rPr>
            <a:t>	CODI                    	Darstellungswechsel bei 	linearen und quadratischen 	Funktionen </a:t>
          </a:r>
        </a:p>
      </dgm:t>
    </dgm:pt>
    <dgm:pt modelId="{608EDB09-6CE6-F946-85C2-6CAA9DA52E91}" type="parTrans" cxnId="{AACC6ADA-5423-D944-9DC6-077D5ED6A721}">
      <dgm:prSet/>
      <dgm:spPr/>
      <dgm:t>
        <a:bodyPr/>
        <a:lstStyle/>
        <a:p>
          <a:endParaRPr lang="de-DE"/>
        </a:p>
      </dgm:t>
    </dgm:pt>
    <dgm:pt modelId="{82A096BD-7955-584C-9FB1-F3FE5FB0DFF0}" type="sibTrans" cxnId="{AACC6ADA-5423-D944-9DC6-077D5ED6A721}">
      <dgm:prSet/>
      <dgm:spPr/>
      <dgm:t>
        <a:bodyPr/>
        <a:lstStyle/>
        <a:p>
          <a:endParaRPr lang="de-DE"/>
        </a:p>
      </dgm:t>
    </dgm:pt>
    <dgm:pt modelId="{D89FB123-2A1D-8141-BFFE-585F4290F58B}">
      <dgm:prSet phldrT="[Text]" phldr="0" custT="1"/>
      <dgm:spPr/>
      <dgm:t>
        <a:bodyPr/>
        <a:lstStyle/>
        <a:p>
          <a:pPr>
            <a:tabLst>
              <a:tab pos="360000" algn="l"/>
            </a:tabLst>
          </a:pPr>
          <a:r>
            <a:rPr lang="de-DE" sz="1700" dirty="0">
              <a:latin typeface="+mj-lt"/>
            </a:rPr>
            <a:t>	FALKE </a:t>
          </a:r>
        </a:p>
        <a:p>
          <a:pPr rtl="0">
            <a:tabLst>
              <a:tab pos="360000" algn="l"/>
            </a:tabLst>
          </a:pPr>
          <a:r>
            <a:rPr lang="de-DE" sz="1700" dirty="0">
              <a:latin typeface="+mj-lt"/>
            </a:rPr>
            <a:t>	</a:t>
          </a:r>
          <a:r>
            <a:rPr lang="de-DE" sz="1700" dirty="0" err="1">
              <a:latin typeface="+mj-lt"/>
            </a:rPr>
            <a:t>Lernendenverständnis</a:t>
          </a:r>
          <a:r>
            <a:rPr lang="de-DE" sz="1700" dirty="0">
              <a:latin typeface="+mj-lt"/>
            </a:rPr>
            <a:t> 	von Konzepten</a:t>
          </a:r>
        </a:p>
      </dgm:t>
    </dgm:pt>
    <dgm:pt modelId="{BBA314EC-3DC0-C142-931B-55121CFDE63A}" type="parTrans" cxnId="{6CA69C92-E9EE-AA4D-BCD1-E15F2CFCFDF8}">
      <dgm:prSet/>
      <dgm:spPr/>
      <dgm:t>
        <a:bodyPr/>
        <a:lstStyle/>
        <a:p>
          <a:endParaRPr lang="de-DE"/>
        </a:p>
      </dgm:t>
    </dgm:pt>
    <dgm:pt modelId="{20B1FA2E-46E7-D24A-A130-3C12D4780EB5}" type="sibTrans" cxnId="{6CA69C92-E9EE-AA4D-BCD1-E15F2CFCFDF8}">
      <dgm:prSet/>
      <dgm:spPr/>
      <dgm:t>
        <a:bodyPr/>
        <a:lstStyle/>
        <a:p>
          <a:endParaRPr lang="de-DE"/>
        </a:p>
      </dgm:t>
    </dgm:pt>
    <dgm:pt modelId="{04781017-7AAB-2146-B3CB-1E54A88C7461}">
      <dgm:prSet phldrT="[Text]" phldr="0" custT="1"/>
      <dgm:spPr/>
      <dgm:t>
        <a:bodyPr/>
        <a:lstStyle/>
        <a:p>
          <a:pPr>
            <a:tabLst>
              <a:tab pos="360000" algn="l"/>
            </a:tabLst>
          </a:pPr>
          <a:r>
            <a:rPr lang="de-DE" sz="1700" dirty="0">
              <a:latin typeface="Kantumruy Pro"/>
            </a:rPr>
            <a:t>	SMART</a:t>
          </a:r>
        </a:p>
        <a:p>
          <a:pPr rtl="0">
            <a:tabLst>
              <a:tab pos="360000" algn="l"/>
            </a:tabLst>
          </a:pPr>
          <a:r>
            <a:rPr lang="de-DE" sz="1700" dirty="0">
              <a:latin typeface="Kantumruy Pro"/>
            </a:rPr>
            <a:t>	Darstellungsformen 	von linearen Funktionen  </a:t>
          </a:r>
          <a:endParaRPr lang="de-DE" sz="1700" dirty="0"/>
        </a:p>
      </dgm:t>
    </dgm:pt>
    <dgm:pt modelId="{F4593DCD-CEA8-A141-8BA4-D19FD35CE714}" type="parTrans" cxnId="{0BEC31AE-E10E-A845-9EB8-B15C39F83577}">
      <dgm:prSet/>
      <dgm:spPr/>
      <dgm:t>
        <a:bodyPr/>
        <a:lstStyle/>
        <a:p>
          <a:endParaRPr lang="de-DE"/>
        </a:p>
      </dgm:t>
    </dgm:pt>
    <dgm:pt modelId="{CF4ECECC-034C-1F4C-B387-DC7E2F9D1DF2}" type="sibTrans" cxnId="{0BEC31AE-E10E-A845-9EB8-B15C39F83577}">
      <dgm:prSet/>
      <dgm:spPr/>
      <dgm:t>
        <a:bodyPr/>
        <a:lstStyle/>
        <a:p>
          <a:endParaRPr lang="de-DE"/>
        </a:p>
      </dgm:t>
    </dgm:pt>
    <dgm:pt modelId="{D97E8A6B-DD68-CB48-B07F-9A97145685ED}" type="pres">
      <dgm:prSet presAssocID="{C046964E-9243-D943-AEB1-A95D6F8B0CC4}" presName="Name0" presStyleCnt="0">
        <dgm:presLayoutVars>
          <dgm:dir/>
          <dgm:resizeHandles val="exact"/>
        </dgm:presLayoutVars>
      </dgm:prSet>
      <dgm:spPr/>
    </dgm:pt>
    <dgm:pt modelId="{F2B61F17-12C1-4347-9670-13FB20D30D1A}" type="pres">
      <dgm:prSet presAssocID="{2D65A77D-1D1E-A542-969D-779B902BDBD5}" presName="composite" presStyleCnt="0"/>
      <dgm:spPr/>
    </dgm:pt>
    <dgm:pt modelId="{3106ECDD-AC8D-6349-A4CD-255CA7D23B7E}" type="pres">
      <dgm:prSet presAssocID="{2D65A77D-1D1E-A542-969D-779B902BDBD5}" presName="rect1" presStyleLbl="trAlignAcc1" presStyleIdx="0" presStyleCnt="3">
        <dgm:presLayoutVars>
          <dgm:bulletEnabled val="1"/>
        </dgm:presLayoutVars>
      </dgm:prSet>
      <dgm:spPr/>
    </dgm:pt>
    <dgm:pt modelId="{BFBF91E7-B3C2-664F-9312-BCA230CB042C}" type="pres">
      <dgm:prSet presAssocID="{2D65A77D-1D1E-A542-969D-779B902BDBD5}" presName="rect2" presStyleLbl="fgImgPlace1" presStyleIdx="0" presStyleCnt="3" custScaleY="43910"/>
      <dgm:spPr/>
    </dgm:pt>
    <dgm:pt modelId="{A47854CD-06FF-7A4E-B40F-40AA5542DA11}" type="pres">
      <dgm:prSet presAssocID="{82A096BD-7955-584C-9FB1-F3FE5FB0DFF0}" presName="sibTrans" presStyleCnt="0"/>
      <dgm:spPr/>
    </dgm:pt>
    <dgm:pt modelId="{8A203B84-7341-B449-B4DE-6B80F1AEC2E6}" type="pres">
      <dgm:prSet presAssocID="{D89FB123-2A1D-8141-BFFE-585F4290F58B}" presName="composite" presStyleCnt="0"/>
      <dgm:spPr/>
    </dgm:pt>
    <dgm:pt modelId="{9F0A63C5-6058-F448-A804-2CC2DE9E6A85}" type="pres">
      <dgm:prSet presAssocID="{D89FB123-2A1D-8141-BFFE-585F4290F58B}" presName="rect1" presStyleLbl="trAlignAcc1" presStyleIdx="1" presStyleCnt="3">
        <dgm:presLayoutVars>
          <dgm:bulletEnabled val="1"/>
        </dgm:presLayoutVars>
      </dgm:prSet>
      <dgm:spPr/>
    </dgm:pt>
    <dgm:pt modelId="{5EC48C26-701E-E341-9E8A-4D8DF0CDF333}" type="pres">
      <dgm:prSet presAssocID="{D89FB123-2A1D-8141-BFFE-585F4290F58B}" presName="rect2" presStyleLbl="fgImgPlace1" presStyleIdx="1" presStyleCnt="3" custScaleY="54932"/>
      <dgm:spPr/>
    </dgm:pt>
    <dgm:pt modelId="{F7EE38E8-9618-744E-88AD-05B211390BBC}" type="pres">
      <dgm:prSet presAssocID="{20B1FA2E-46E7-D24A-A130-3C12D4780EB5}" presName="sibTrans" presStyleCnt="0"/>
      <dgm:spPr/>
    </dgm:pt>
    <dgm:pt modelId="{755D35FF-3E6F-664C-9444-1E4A95BA2F54}" type="pres">
      <dgm:prSet presAssocID="{04781017-7AAB-2146-B3CB-1E54A88C7461}" presName="composite" presStyleCnt="0"/>
      <dgm:spPr/>
    </dgm:pt>
    <dgm:pt modelId="{E5A78E08-5FE0-0D49-BB19-1A4B58D91D35}" type="pres">
      <dgm:prSet presAssocID="{04781017-7AAB-2146-B3CB-1E54A88C7461}" presName="rect1" presStyleLbl="trAlignAcc1" presStyleIdx="2" presStyleCnt="3">
        <dgm:presLayoutVars>
          <dgm:bulletEnabled val="1"/>
        </dgm:presLayoutVars>
      </dgm:prSet>
      <dgm:spPr/>
    </dgm:pt>
    <dgm:pt modelId="{39398D6E-3032-784D-BBA9-0FC10CC267D3}" type="pres">
      <dgm:prSet presAssocID="{04781017-7AAB-2146-B3CB-1E54A88C7461}" presName="rect2" presStyleLbl="fgImgPlace1" presStyleIdx="2" presStyleCnt="3" custScaleY="46545" custLinFactNeighborX="4417" custLinFactNeighborY="6291"/>
      <dgm:spPr/>
    </dgm:pt>
  </dgm:ptLst>
  <dgm:cxnLst>
    <dgm:cxn modelId="{EF6C2436-05E0-46AE-AC69-D8E541B0847B}" type="presOf" srcId="{2D65A77D-1D1E-A542-969D-779B902BDBD5}" destId="{3106ECDD-AC8D-6349-A4CD-255CA7D23B7E}" srcOrd="0" destOrd="0" presId="urn:microsoft.com/office/officeart/2008/layout/PictureStrips"/>
    <dgm:cxn modelId="{AD043654-8ED5-3F41-BF1E-DE29AD1ACB29}" type="presOf" srcId="{C046964E-9243-D943-AEB1-A95D6F8B0CC4}" destId="{D97E8A6B-DD68-CB48-B07F-9A97145685ED}" srcOrd="0" destOrd="0" presId="urn:microsoft.com/office/officeart/2008/layout/PictureStrips"/>
    <dgm:cxn modelId="{6CA69C92-E9EE-AA4D-BCD1-E15F2CFCFDF8}" srcId="{C046964E-9243-D943-AEB1-A95D6F8B0CC4}" destId="{D89FB123-2A1D-8141-BFFE-585F4290F58B}" srcOrd="1" destOrd="0" parTransId="{BBA314EC-3DC0-C142-931B-55121CFDE63A}" sibTransId="{20B1FA2E-46E7-D24A-A130-3C12D4780EB5}"/>
    <dgm:cxn modelId="{0BEC31AE-E10E-A845-9EB8-B15C39F83577}" srcId="{C046964E-9243-D943-AEB1-A95D6F8B0CC4}" destId="{04781017-7AAB-2146-B3CB-1E54A88C7461}" srcOrd="2" destOrd="0" parTransId="{F4593DCD-CEA8-A141-8BA4-D19FD35CE714}" sibTransId="{CF4ECECC-034C-1F4C-B387-DC7E2F9D1DF2}"/>
    <dgm:cxn modelId="{AACC6ADA-5423-D944-9DC6-077D5ED6A721}" srcId="{C046964E-9243-D943-AEB1-A95D6F8B0CC4}" destId="{2D65A77D-1D1E-A542-969D-779B902BDBD5}" srcOrd="0" destOrd="0" parTransId="{608EDB09-6CE6-F946-85C2-6CAA9DA52E91}" sibTransId="{82A096BD-7955-584C-9FB1-F3FE5FB0DFF0}"/>
    <dgm:cxn modelId="{B2CE4EDF-FED8-446F-86B0-AAD6674B4F00}" type="presOf" srcId="{D89FB123-2A1D-8141-BFFE-585F4290F58B}" destId="{9F0A63C5-6058-F448-A804-2CC2DE9E6A85}" srcOrd="0" destOrd="0" presId="urn:microsoft.com/office/officeart/2008/layout/PictureStrips"/>
    <dgm:cxn modelId="{BB9916E2-1387-46EF-B706-39EC496731F5}" type="presOf" srcId="{04781017-7AAB-2146-B3CB-1E54A88C7461}" destId="{E5A78E08-5FE0-0D49-BB19-1A4B58D91D35}" srcOrd="0" destOrd="0" presId="urn:microsoft.com/office/officeart/2008/layout/PictureStrips"/>
    <dgm:cxn modelId="{AED6DE1E-CAD1-47BE-9AE7-A5650A0F42C8}" type="presParOf" srcId="{D97E8A6B-DD68-CB48-B07F-9A97145685ED}" destId="{F2B61F17-12C1-4347-9670-13FB20D30D1A}" srcOrd="0" destOrd="0" presId="urn:microsoft.com/office/officeart/2008/layout/PictureStrips"/>
    <dgm:cxn modelId="{047E226F-D4CC-402F-A5AB-E55CDCC4287C}" type="presParOf" srcId="{F2B61F17-12C1-4347-9670-13FB20D30D1A}" destId="{3106ECDD-AC8D-6349-A4CD-255CA7D23B7E}" srcOrd="0" destOrd="0" presId="urn:microsoft.com/office/officeart/2008/layout/PictureStrips"/>
    <dgm:cxn modelId="{E1E8495E-D148-4B40-B846-3CE9A985C895}" type="presParOf" srcId="{F2B61F17-12C1-4347-9670-13FB20D30D1A}" destId="{BFBF91E7-B3C2-664F-9312-BCA230CB042C}" srcOrd="1" destOrd="0" presId="urn:microsoft.com/office/officeart/2008/layout/PictureStrips"/>
    <dgm:cxn modelId="{8DAEE617-15DF-4A18-BB8A-868898E1BB1D}" type="presParOf" srcId="{D97E8A6B-DD68-CB48-B07F-9A97145685ED}" destId="{A47854CD-06FF-7A4E-B40F-40AA5542DA11}" srcOrd="1" destOrd="0" presId="urn:microsoft.com/office/officeart/2008/layout/PictureStrips"/>
    <dgm:cxn modelId="{4CDADB9E-4BF7-4C3F-8134-8D1623562A07}" type="presParOf" srcId="{D97E8A6B-DD68-CB48-B07F-9A97145685ED}" destId="{8A203B84-7341-B449-B4DE-6B80F1AEC2E6}" srcOrd="2" destOrd="0" presId="urn:microsoft.com/office/officeart/2008/layout/PictureStrips"/>
    <dgm:cxn modelId="{87E76020-4352-42A3-A74D-1AFDF0E98ECC}" type="presParOf" srcId="{8A203B84-7341-B449-B4DE-6B80F1AEC2E6}" destId="{9F0A63C5-6058-F448-A804-2CC2DE9E6A85}" srcOrd="0" destOrd="0" presId="urn:microsoft.com/office/officeart/2008/layout/PictureStrips"/>
    <dgm:cxn modelId="{6AB973C1-8603-4587-B9A8-70305E4683B4}" type="presParOf" srcId="{8A203B84-7341-B449-B4DE-6B80F1AEC2E6}" destId="{5EC48C26-701E-E341-9E8A-4D8DF0CDF333}" srcOrd="1" destOrd="0" presId="urn:microsoft.com/office/officeart/2008/layout/PictureStrips"/>
    <dgm:cxn modelId="{268DCF03-B2F6-4855-BA14-67EB2348D931}" type="presParOf" srcId="{D97E8A6B-DD68-CB48-B07F-9A97145685ED}" destId="{F7EE38E8-9618-744E-88AD-05B211390BBC}" srcOrd="3" destOrd="0" presId="urn:microsoft.com/office/officeart/2008/layout/PictureStrips"/>
    <dgm:cxn modelId="{7C883130-7DC6-49EA-AE0B-FCB8F21635A7}" type="presParOf" srcId="{D97E8A6B-DD68-CB48-B07F-9A97145685ED}" destId="{755D35FF-3E6F-664C-9444-1E4A95BA2F54}" srcOrd="4" destOrd="0" presId="urn:microsoft.com/office/officeart/2008/layout/PictureStrips"/>
    <dgm:cxn modelId="{050E853F-2EA8-43BD-A0DC-68970A5873FB}" type="presParOf" srcId="{755D35FF-3E6F-664C-9444-1E4A95BA2F54}" destId="{E5A78E08-5FE0-0D49-BB19-1A4B58D91D35}" srcOrd="0" destOrd="0" presId="urn:microsoft.com/office/officeart/2008/layout/PictureStrips"/>
    <dgm:cxn modelId="{ECA4E5BD-FF74-43A0-A242-4C28EFD24972}" type="presParOf" srcId="{755D35FF-3E6F-664C-9444-1E4A95BA2F54}" destId="{39398D6E-3032-784D-BBA9-0FC10CC267D3}"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716985-BEE6-4E4B-8826-5789D5274C7F}">
      <dsp:nvSpPr>
        <dsp:cNvPr id="0" name=""/>
        <dsp:cNvSpPr/>
      </dsp:nvSpPr>
      <dsp:spPr>
        <a:xfrm>
          <a:off x="0" y="52811"/>
          <a:ext cx="4963977" cy="1626848"/>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a:t>
          </a:r>
        </a:p>
        <a:p>
          <a:pPr marL="0" lvl="0" indent="0" algn="ctr" defTabSz="1333500" rtl="0">
            <a:lnSpc>
              <a:spcPct val="90000"/>
            </a:lnSpc>
            <a:spcBef>
              <a:spcPct val="0"/>
            </a:spcBef>
            <a:spcAft>
              <a:spcPct val="35000"/>
            </a:spcAft>
            <a:buNone/>
          </a:pPr>
          <a:r>
            <a:rPr lang="de-DE" sz="3000" b="0" kern="1200" dirty="0">
              <a:solidFill>
                <a:prstClr val="white"/>
              </a:solidFill>
              <a:latin typeface="Kantumruy Pro"/>
              <a:ea typeface="+mn-ea"/>
              <a:cs typeface="+mn-cs"/>
            </a:rPr>
            <a:t>​Diagnose von SuS-Vorstellungen</a:t>
          </a:r>
        </a:p>
      </dsp:txBody>
      <dsp:txXfrm>
        <a:off x="0" y="52811"/>
        <a:ext cx="4963977" cy="1626848"/>
      </dsp:txXfrm>
    </dsp:sp>
    <dsp:sp modelId="{619AA333-0B15-43CD-9615-5505750F31C2}">
      <dsp:nvSpPr>
        <dsp:cNvPr id="0" name=""/>
        <dsp:cNvSpPr/>
      </dsp:nvSpPr>
      <dsp:spPr>
        <a:xfrm>
          <a:off x="51" y="1637329"/>
          <a:ext cx="4963977" cy="23277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Typische Fehlvorstellungen (FV)</a:t>
          </a:r>
        </a:p>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Adaptiver </a:t>
          </a:r>
          <a:br>
            <a:rPr lang="de-DE" sz="2200" kern="1200" dirty="0">
              <a:solidFill>
                <a:schemeClr val="bg1"/>
              </a:solidFill>
              <a:latin typeface="+mj-lt"/>
            </a:rPr>
          </a:br>
          <a:r>
            <a:rPr lang="de-DE" sz="2200" kern="1200" dirty="0">
              <a:solidFill>
                <a:schemeClr val="bg1"/>
              </a:solidFill>
              <a:latin typeface="+mj-lt"/>
            </a:rPr>
            <a:t>Umgang mit FV</a:t>
          </a:r>
        </a:p>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Übersicht typischer FV</a:t>
          </a:r>
        </a:p>
      </dsp:txBody>
      <dsp:txXfrm>
        <a:off x="51" y="1637329"/>
        <a:ext cx="4963977" cy="2327760"/>
      </dsp:txXfrm>
    </dsp:sp>
    <dsp:sp modelId="{6E59F99D-929B-419D-B0F9-52B316112026}">
      <dsp:nvSpPr>
        <dsp:cNvPr id="0" name=""/>
        <dsp:cNvSpPr/>
      </dsp:nvSpPr>
      <dsp:spPr>
        <a:xfrm>
          <a:off x="5658986" y="10480"/>
          <a:ext cx="4963977" cy="1626848"/>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II</a:t>
          </a:r>
        </a:p>
        <a:p>
          <a:pPr marL="0" lvl="0" indent="0" algn="ctr" defTabSz="1333500" rtl="0">
            <a:lnSpc>
              <a:spcPct val="90000"/>
            </a:lnSpc>
            <a:spcBef>
              <a:spcPct val="0"/>
            </a:spcBef>
            <a:spcAft>
              <a:spcPct val="35000"/>
            </a:spcAft>
            <a:buNone/>
          </a:pPr>
          <a:r>
            <a:rPr lang="de-DE" sz="3000" b="0" kern="1200" dirty="0">
              <a:solidFill>
                <a:prstClr val="white"/>
              </a:solidFill>
              <a:latin typeface="Kantumruy Pro"/>
              <a:ea typeface="+mn-ea"/>
              <a:cs typeface="+mn-cs"/>
            </a:rPr>
            <a:t>Sprachsensibler Unterricht</a:t>
          </a:r>
        </a:p>
      </dsp:txBody>
      <dsp:txXfrm>
        <a:off x="5658986" y="10480"/>
        <a:ext cx="4963977" cy="1626848"/>
      </dsp:txXfrm>
    </dsp:sp>
    <dsp:sp modelId="{70B02C97-35FB-4F5D-A293-E0D3B171B5FD}">
      <dsp:nvSpPr>
        <dsp:cNvPr id="0" name=""/>
        <dsp:cNvSpPr/>
      </dsp:nvSpPr>
      <dsp:spPr>
        <a:xfrm>
          <a:off x="5659038" y="1596569"/>
          <a:ext cx="4963977" cy="23277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Abhängige vs. Unabhängige Variable?</a:t>
          </a:r>
          <a:endParaRPr lang="de-DE" sz="2200" b="0" kern="1200" dirty="0">
            <a:latin typeface="+mj-lt"/>
          </a:endParaRPr>
        </a:p>
        <a:p>
          <a:pPr marL="228600" lvl="1" indent="-228600" algn="l" defTabSz="977900" rtl="0">
            <a:lnSpc>
              <a:spcPct val="90000"/>
            </a:lnSpc>
            <a:spcBef>
              <a:spcPct val="0"/>
            </a:spcBef>
            <a:spcAft>
              <a:spcPts val="1200"/>
            </a:spcAft>
            <a:buChar char="•"/>
          </a:pPr>
          <a:r>
            <a:rPr lang="de-DE" sz="2200" b="0" kern="1200" dirty="0">
              <a:latin typeface="+mj-lt"/>
            </a:rPr>
            <a:t>Verstehensgrundlagen beim Sprechen</a:t>
          </a:r>
        </a:p>
      </dsp:txBody>
      <dsp:txXfrm>
        <a:off x="5659038" y="1596569"/>
        <a:ext cx="4963977" cy="2327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716985-BEE6-4E4B-8826-5789D5274C7F}">
      <dsp:nvSpPr>
        <dsp:cNvPr id="0" name=""/>
        <dsp:cNvSpPr/>
      </dsp:nvSpPr>
      <dsp:spPr>
        <a:xfrm>
          <a:off x="0" y="66559"/>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a:t>
          </a:r>
        </a:p>
        <a:p>
          <a:pPr marL="0" lvl="0" indent="0" algn="ctr" defTabSz="1333500" rtl="0">
            <a:lnSpc>
              <a:spcPct val="90000"/>
            </a:lnSpc>
            <a:spcBef>
              <a:spcPct val="0"/>
            </a:spcBef>
            <a:spcAft>
              <a:spcPct val="35000"/>
            </a:spcAft>
            <a:buNone/>
          </a:pPr>
          <a:r>
            <a:rPr lang="de-DE" sz="3000" b="0" kern="1200" dirty="0">
              <a:solidFill>
                <a:prstClr val="white"/>
              </a:solidFill>
              <a:latin typeface="Kantumruy Pro"/>
              <a:ea typeface="+mn-ea"/>
              <a:cs typeface="+mn-cs"/>
            </a:rPr>
            <a:t>​Diagnose von SuS-Vorstellungen</a:t>
          </a:r>
        </a:p>
      </dsp:txBody>
      <dsp:txXfrm>
        <a:off x="0" y="66559"/>
        <a:ext cx="4963977" cy="1872000"/>
      </dsp:txXfrm>
    </dsp:sp>
    <dsp:sp modelId="{619AA333-0B15-43CD-9615-5505750F31C2}">
      <dsp:nvSpPr>
        <dsp:cNvPr id="0" name=""/>
        <dsp:cNvSpPr/>
      </dsp:nvSpPr>
      <dsp:spPr>
        <a:xfrm>
          <a:off x="51" y="1889849"/>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Typische Fehlvorstellungen (FV)</a:t>
          </a:r>
        </a:p>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Adaptiver </a:t>
          </a:r>
          <a:br>
            <a:rPr lang="de-DE" sz="2200" kern="1200" dirty="0">
              <a:solidFill>
                <a:schemeClr val="bg1"/>
              </a:solidFill>
              <a:latin typeface="+mj-lt"/>
            </a:rPr>
          </a:br>
          <a:r>
            <a:rPr lang="de-DE" sz="2200" kern="1200" dirty="0">
              <a:solidFill>
                <a:schemeClr val="bg1"/>
              </a:solidFill>
              <a:latin typeface="+mj-lt"/>
            </a:rPr>
            <a:t>Umgang mit FV</a:t>
          </a:r>
        </a:p>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Übersicht typischer FV</a:t>
          </a:r>
        </a:p>
      </dsp:txBody>
      <dsp:txXfrm>
        <a:off x="51" y="1889849"/>
        <a:ext cx="4963977" cy="2854800"/>
      </dsp:txXfrm>
    </dsp:sp>
    <dsp:sp modelId="{6E59F99D-929B-419D-B0F9-52B316112026}">
      <dsp:nvSpPr>
        <dsp:cNvPr id="0" name=""/>
        <dsp:cNvSpPr/>
      </dsp:nvSpPr>
      <dsp:spPr>
        <a:xfrm>
          <a:off x="5658986" y="17849"/>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II</a:t>
          </a:r>
        </a:p>
        <a:p>
          <a:pPr marL="0" lvl="0" indent="0" algn="ctr" defTabSz="1333500" rtl="0">
            <a:lnSpc>
              <a:spcPct val="90000"/>
            </a:lnSpc>
            <a:spcBef>
              <a:spcPct val="0"/>
            </a:spcBef>
            <a:spcAft>
              <a:spcPct val="35000"/>
            </a:spcAft>
            <a:buNone/>
          </a:pPr>
          <a:r>
            <a:rPr lang="de-DE" sz="3000" b="0" kern="1200" dirty="0">
              <a:solidFill>
                <a:prstClr val="white"/>
              </a:solidFill>
              <a:latin typeface="Kantumruy Pro"/>
              <a:ea typeface="+mn-ea"/>
              <a:cs typeface="+mn-cs"/>
            </a:rPr>
            <a:t>Sprachsensibler Unterricht</a:t>
          </a:r>
        </a:p>
      </dsp:txBody>
      <dsp:txXfrm>
        <a:off x="5658986" y="17849"/>
        <a:ext cx="4963977" cy="1872000"/>
      </dsp:txXfrm>
    </dsp:sp>
    <dsp:sp modelId="{70B02C97-35FB-4F5D-A293-E0D3B171B5FD}">
      <dsp:nvSpPr>
        <dsp:cNvPr id="0" name=""/>
        <dsp:cNvSpPr/>
      </dsp:nvSpPr>
      <dsp:spPr>
        <a:xfrm>
          <a:off x="5659038" y="1839862"/>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Abhängige vs. Unabhängige Variable?</a:t>
          </a:r>
          <a:endParaRPr lang="de-DE" sz="2200" b="0" kern="1200" dirty="0">
            <a:latin typeface="+mj-lt"/>
          </a:endParaRPr>
        </a:p>
        <a:p>
          <a:pPr marL="228600" lvl="1" indent="-228600" algn="l" defTabSz="977900" rtl="0">
            <a:lnSpc>
              <a:spcPct val="90000"/>
            </a:lnSpc>
            <a:spcBef>
              <a:spcPct val="0"/>
            </a:spcBef>
            <a:spcAft>
              <a:spcPts val="1200"/>
            </a:spcAft>
            <a:buChar char="•"/>
          </a:pPr>
          <a:r>
            <a:rPr lang="de-DE" sz="2200" b="0" kern="1200" dirty="0">
              <a:latin typeface="+mj-lt"/>
            </a:rPr>
            <a:t>Verstehensgrundlagen beim Sprechen</a:t>
          </a:r>
        </a:p>
      </dsp:txBody>
      <dsp:txXfrm>
        <a:off x="5659038" y="1839862"/>
        <a:ext cx="4963977" cy="28548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716985-BEE6-4E4B-8826-5789D5274C7F}">
      <dsp:nvSpPr>
        <dsp:cNvPr id="0" name=""/>
        <dsp:cNvSpPr/>
      </dsp:nvSpPr>
      <dsp:spPr>
        <a:xfrm>
          <a:off x="0" y="66559"/>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a:t>
          </a:r>
        </a:p>
        <a:p>
          <a:pPr marL="0" lvl="0" indent="0" algn="ctr" defTabSz="1333500" rtl="0">
            <a:lnSpc>
              <a:spcPct val="90000"/>
            </a:lnSpc>
            <a:spcBef>
              <a:spcPct val="0"/>
            </a:spcBef>
            <a:spcAft>
              <a:spcPct val="35000"/>
            </a:spcAft>
            <a:buNone/>
          </a:pPr>
          <a:r>
            <a:rPr lang="de-DE" sz="3000" b="0" kern="1200" dirty="0">
              <a:solidFill>
                <a:prstClr val="white"/>
              </a:solidFill>
              <a:latin typeface="Kantumruy Pro"/>
              <a:ea typeface="+mn-ea"/>
              <a:cs typeface="+mn-cs"/>
            </a:rPr>
            <a:t>​Diagnose von SuS-Vorstellungen</a:t>
          </a:r>
        </a:p>
      </dsp:txBody>
      <dsp:txXfrm>
        <a:off x="0" y="66559"/>
        <a:ext cx="4963977" cy="1872000"/>
      </dsp:txXfrm>
    </dsp:sp>
    <dsp:sp modelId="{619AA333-0B15-43CD-9615-5505750F31C2}">
      <dsp:nvSpPr>
        <dsp:cNvPr id="0" name=""/>
        <dsp:cNvSpPr/>
      </dsp:nvSpPr>
      <dsp:spPr>
        <a:xfrm>
          <a:off x="51" y="1889849"/>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Typische Fehlvorstellungen (FV)</a:t>
          </a:r>
        </a:p>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Adaptiver </a:t>
          </a:r>
          <a:br>
            <a:rPr lang="de-DE" sz="2200" kern="1200" dirty="0">
              <a:solidFill>
                <a:schemeClr val="bg1"/>
              </a:solidFill>
              <a:latin typeface="+mj-lt"/>
            </a:rPr>
          </a:br>
          <a:r>
            <a:rPr lang="de-DE" sz="2200" kern="1200" dirty="0">
              <a:solidFill>
                <a:schemeClr val="bg1"/>
              </a:solidFill>
              <a:latin typeface="+mj-lt"/>
            </a:rPr>
            <a:t>Umgang mit FV</a:t>
          </a:r>
        </a:p>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Übersicht typischer FV</a:t>
          </a:r>
        </a:p>
      </dsp:txBody>
      <dsp:txXfrm>
        <a:off x="51" y="1889849"/>
        <a:ext cx="4963977" cy="2854800"/>
      </dsp:txXfrm>
    </dsp:sp>
    <dsp:sp modelId="{6E59F99D-929B-419D-B0F9-52B316112026}">
      <dsp:nvSpPr>
        <dsp:cNvPr id="0" name=""/>
        <dsp:cNvSpPr/>
      </dsp:nvSpPr>
      <dsp:spPr>
        <a:xfrm>
          <a:off x="5658986" y="17849"/>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II</a:t>
          </a:r>
        </a:p>
        <a:p>
          <a:pPr marL="0" lvl="0" indent="0" algn="ctr" defTabSz="1333500" rtl="0">
            <a:lnSpc>
              <a:spcPct val="90000"/>
            </a:lnSpc>
            <a:spcBef>
              <a:spcPct val="0"/>
            </a:spcBef>
            <a:spcAft>
              <a:spcPct val="35000"/>
            </a:spcAft>
            <a:buNone/>
          </a:pPr>
          <a:r>
            <a:rPr lang="de-DE" sz="3000" b="0" kern="1200" dirty="0">
              <a:solidFill>
                <a:prstClr val="white"/>
              </a:solidFill>
              <a:latin typeface="Kantumruy Pro"/>
              <a:ea typeface="+mn-ea"/>
              <a:cs typeface="+mn-cs"/>
            </a:rPr>
            <a:t>Sprachsensibler Unterricht</a:t>
          </a:r>
        </a:p>
      </dsp:txBody>
      <dsp:txXfrm>
        <a:off x="5658986" y="17849"/>
        <a:ext cx="4963977" cy="1872000"/>
      </dsp:txXfrm>
    </dsp:sp>
    <dsp:sp modelId="{70B02C97-35FB-4F5D-A293-E0D3B171B5FD}">
      <dsp:nvSpPr>
        <dsp:cNvPr id="0" name=""/>
        <dsp:cNvSpPr/>
      </dsp:nvSpPr>
      <dsp:spPr>
        <a:xfrm>
          <a:off x="5659038" y="1839862"/>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solidFill>
                <a:schemeClr val="bg1"/>
              </a:solidFill>
              <a:latin typeface="+mj-lt"/>
            </a:rPr>
            <a:t>Abhängige vs. Unabhängige Variable?</a:t>
          </a:r>
          <a:endParaRPr lang="de-DE" sz="2200" b="0" kern="1200" dirty="0">
            <a:latin typeface="+mj-lt"/>
          </a:endParaRPr>
        </a:p>
        <a:p>
          <a:pPr marL="228600" lvl="1" indent="-228600" algn="l" defTabSz="977900" rtl="0">
            <a:lnSpc>
              <a:spcPct val="90000"/>
            </a:lnSpc>
            <a:spcBef>
              <a:spcPct val="0"/>
            </a:spcBef>
            <a:spcAft>
              <a:spcPts val="1200"/>
            </a:spcAft>
            <a:buChar char="•"/>
          </a:pPr>
          <a:r>
            <a:rPr lang="de-DE" sz="2200" b="0" kern="1200" dirty="0">
              <a:latin typeface="+mj-lt"/>
            </a:rPr>
            <a:t>Verstehensgrundlagen beim Sprechen</a:t>
          </a:r>
        </a:p>
      </dsp:txBody>
      <dsp:txXfrm>
        <a:off x="5659038" y="1839862"/>
        <a:ext cx="4963977" cy="28548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06ECDD-AC8D-6349-A4CD-255CA7D23B7E}">
      <dsp:nvSpPr>
        <dsp:cNvPr id="0" name=""/>
        <dsp:cNvSpPr/>
      </dsp:nvSpPr>
      <dsp:spPr>
        <a:xfrm>
          <a:off x="1578004" y="117027"/>
          <a:ext cx="4081390" cy="127543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3894" tIns="64770" rIns="64770" bIns="64770" numCol="1" spcCol="1270" anchor="ctr" anchorCtr="0">
          <a:noAutofit/>
        </a:bodyPr>
        <a:lstStyle/>
        <a:p>
          <a:pPr marL="0" lvl="0" indent="0" algn="l" defTabSz="900000" rtl="0">
            <a:lnSpc>
              <a:spcPct val="90000"/>
            </a:lnSpc>
            <a:spcBef>
              <a:spcPct val="0"/>
            </a:spcBef>
            <a:spcAft>
              <a:spcPct val="35000"/>
            </a:spcAft>
            <a:buNone/>
            <a:tabLst>
              <a:tab pos="360000" algn="l"/>
            </a:tabLst>
          </a:pPr>
          <a:r>
            <a:rPr lang="de-DE" sz="1700" kern="1200" dirty="0">
              <a:latin typeface="+mj-lt"/>
            </a:rPr>
            <a:t>	CODI                    	Darstellungswechsel bei 	linearen und quadratischen 	Funktionen </a:t>
          </a:r>
        </a:p>
      </dsp:txBody>
      <dsp:txXfrm>
        <a:off x="1578004" y="117027"/>
        <a:ext cx="4081390" cy="1275434"/>
      </dsp:txXfrm>
    </dsp:sp>
    <dsp:sp modelId="{BFBF91E7-B3C2-664F-9312-BCA230CB042C}">
      <dsp:nvSpPr>
        <dsp:cNvPr id="0" name=""/>
        <dsp:cNvSpPr/>
      </dsp:nvSpPr>
      <dsp:spPr>
        <a:xfrm>
          <a:off x="1407947" y="308378"/>
          <a:ext cx="892804" cy="588045"/>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0A63C5-6058-F448-A804-2CC2DE9E6A85}">
      <dsp:nvSpPr>
        <dsp:cNvPr id="0" name=""/>
        <dsp:cNvSpPr/>
      </dsp:nvSpPr>
      <dsp:spPr>
        <a:xfrm>
          <a:off x="1578004" y="1538428"/>
          <a:ext cx="4081390" cy="127543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3894" tIns="64770" rIns="64770" bIns="64770" numCol="1" spcCol="1270" anchor="ctr" anchorCtr="0">
          <a:noAutofit/>
        </a:bodyPr>
        <a:lstStyle/>
        <a:p>
          <a:pPr marL="0" lvl="0" indent="0" algn="l" defTabSz="755650">
            <a:lnSpc>
              <a:spcPct val="90000"/>
            </a:lnSpc>
            <a:spcBef>
              <a:spcPct val="0"/>
            </a:spcBef>
            <a:spcAft>
              <a:spcPct val="35000"/>
            </a:spcAft>
            <a:buNone/>
            <a:tabLst>
              <a:tab pos="360000" algn="l"/>
            </a:tabLst>
          </a:pPr>
          <a:r>
            <a:rPr lang="de-DE" sz="1700" kern="1200" dirty="0">
              <a:latin typeface="+mj-lt"/>
            </a:rPr>
            <a:t>	FALKE </a:t>
          </a:r>
        </a:p>
        <a:p>
          <a:pPr marL="0" lvl="0" indent="0" algn="l" defTabSz="755650" rtl="0">
            <a:lnSpc>
              <a:spcPct val="90000"/>
            </a:lnSpc>
            <a:spcBef>
              <a:spcPct val="0"/>
            </a:spcBef>
            <a:spcAft>
              <a:spcPct val="35000"/>
            </a:spcAft>
            <a:buNone/>
            <a:tabLst>
              <a:tab pos="360000" algn="l"/>
            </a:tabLst>
          </a:pPr>
          <a:r>
            <a:rPr lang="de-DE" sz="1700" kern="1200" dirty="0">
              <a:latin typeface="+mj-lt"/>
            </a:rPr>
            <a:t>	</a:t>
          </a:r>
          <a:r>
            <a:rPr lang="de-DE" sz="1700" kern="1200" dirty="0" err="1">
              <a:latin typeface="+mj-lt"/>
            </a:rPr>
            <a:t>Lernendenverständnis</a:t>
          </a:r>
          <a:r>
            <a:rPr lang="de-DE" sz="1700" kern="1200" dirty="0">
              <a:latin typeface="+mj-lt"/>
            </a:rPr>
            <a:t> 	von Konzepten</a:t>
          </a:r>
        </a:p>
      </dsp:txBody>
      <dsp:txXfrm>
        <a:off x="1578004" y="1538428"/>
        <a:ext cx="4081390" cy="1275434"/>
      </dsp:txXfrm>
    </dsp:sp>
    <dsp:sp modelId="{5EC48C26-701E-E341-9E8A-4D8DF0CDF333}">
      <dsp:nvSpPr>
        <dsp:cNvPr id="0" name=""/>
        <dsp:cNvSpPr/>
      </dsp:nvSpPr>
      <dsp:spPr>
        <a:xfrm>
          <a:off x="1407947" y="1655975"/>
          <a:ext cx="892804" cy="73565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A78E08-5FE0-0D49-BB19-1A4B58D91D35}">
      <dsp:nvSpPr>
        <dsp:cNvPr id="0" name=""/>
        <dsp:cNvSpPr/>
      </dsp:nvSpPr>
      <dsp:spPr>
        <a:xfrm>
          <a:off x="1578004" y="2959829"/>
          <a:ext cx="4081390" cy="127543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3894" tIns="64770" rIns="64770" bIns="64770" numCol="1" spcCol="1270" anchor="ctr" anchorCtr="0">
          <a:noAutofit/>
        </a:bodyPr>
        <a:lstStyle/>
        <a:p>
          <a:pPr marL="0" lvl="0" indent="0" algn="l" defTabSz="755650">
            <a:lnSpc>
              <a:spcPct val="90000"/>
            </a:lnSpc>
            <a:spcBef>
              <a:spcPct val="0"/>
            </a:spcBef>
            <a:spcAft>
              <a:spcPct val="35000"/>
            </a:spcAft>
            <a:buNone/>
            <a:tabLst>
              <a:tab pos="360000" algn="l"/>
            </a:tabLst>
          </a:pPr>
          <a:r>
            <a:rPr lang="de-DE" sz="1700" kern="1200" dirty="0">
              <a:latin typeface="Kantumruy Pro"/>
            </a:rPr>
            <a:t>	SMART</a:t>
          </a:r>
        </a:p>
        <a:p>
          <a:pPr marL="0" lvl="0" indent="0" algn="l" defTabSz="755650" rtl="0">
            <a:lnSpc>
              <a:spcPct val="90000"/>
            </a:lnSpc>
            <a:spcBef>
              <a:spcPct val="0"/>
            </a:spcBef>
            <a:spcAft>
              <a:spcPct val="35000"/>
            </a:spcAft>
            <a:buNone/>
            <a:tabLst>
              <a:tab pos="360000" algn="l"/>
            </a:tabLst>
          </a:pPr>
          <a:r>
            <a:rPr lang="de-DE" sz="1700" kern="1200" dirty="0">
              <a:latin typeface="Kantumruy Pro"/>
            </a:rPr>
            <a:t>	Darstellungsformen 	von linearen Funktionen  </a:t>
          </a:r>
          <a:endParaRPr lang="de-DE" sz="1700" kern="1200" dirty="0"/>
        </a:p>
      </dsp:txBody>
      <dsp:txXfrm>
        <a:off x="1578004" y="2959829"/>
        <a:ext cx="4081390" cy="1275434"/>
      </dsp:txXfrm>
    </dsp:sp>
    <dsp:sp modelId="{39398D6E-3032-784D-BBA9-0FC10CC267D3}">
      <dsp:nvSpPr>
        <dsp:cNvPr id="0" name=""/>
        <dsp:cNvSpPr/>
      </dsp:nvSpPr>
      <dsp:spPr>
        <a:xfrm>
          <a:off x="1447382" y="3217785"/>
          <a:ext cx="892804" cy="623333"/>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0B3BBC04-48A8-4660-9B1F-E511050569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a:extLst>
              <a:ext uri="{FF2B5EF4-FFF2-40B4-BE49-F238E27FC236}">
                <a16:creationId xmlns:a16="http://schemas.microsoft.com/office/drawing/2014/main" id="{5B6C516C-9D82-43F7-AF12-829566E0064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36DB86E-3625-4B03-84ED-E313B918E8C2}" type="datetimeFigureOut">
              <a:rPr lang="de-DE" smtClean="0"/>
              <a:t>29.10.2025</a:t>
            </a:fld>
            <a:endParaRPr lang="de-DE" dirty="0"/>
          </a:p>
        </p:txBody>
      </p:sp>
      <p:sp>
        <p:nvSpPr>
          <p:cNvPr id="4" name="Fußzeilenplatzhalter 3">
            <a:extLst>
              <a:ext uri="{FF2B5EF4-FFF2-40B4-BE49-F238E27FC236}">
                <a16:creationId xmlns:a16="http://schemas.microsoft.com/office/drawing/2014/main" id="{8C66FE8C-B83D-4F0E-8028-9B040901BD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5" name="Foliennummernplatzhalter 4">
            <a:extLst>
              <a:ext uri="{FF2B5EF4-FFF2-40B4-BE49-F238E27FC236}">
                <a16:creationId xmlns:a16="http://schemas.microsoft.com/office/drawing/2014/main" id="{69100181-1E3E-4291-ADDD-6C11E45239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11FEE3-2AFD-44C4-A644-0151A7161EF2}" type="slidenum">
              <a:rPr lang="de-DE" smtClean="0"/>
              <a:t>‹Nr.›</a:t>
            </a:fld>
            <a:endParaRPr lang="de-DE" dirty="0"/>
          </a:p>
        </p:txBody>
      </p:sp>
    </p:spTree>
    <p:extLst>
      <p:ext uri="{BB962C8B-B14F-4D97-AF65-F5344CB8AC3E}">
        <p14:creationId xmlns:p14="http://schemas.microsoft.com/office/powerpoint/2010/main" val="84960192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9D5445-4027-B441-9A51-DD403910E255}" type="datetimeFigureOut">
              <a:rPr lang="de-DE" smtClean="0"/>
              <a:t>29.10.2025</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6EA2B8-489A-2D46-9FF2-809674614F4E}" type="slidenum">
              <a:rPr lang="de-DE" smtClean="0"/>
              <a:t>‹Nr.›</a:t>
            </a:fld>
            <a:endParaRPr lang="de-DE" dirty="0"/>
          </a:p>
        </p:txBody>
      </p:sp>
    </p:spTree>
    <p:extLst>
      <p:ext uri="{BB962C8B-B14F-4D97-AF65-F5344CB8AC3E}">
        <p14:creationId xmlns:p14="http://schemas.microsoft.com/office/powerpoint/2010/main" val="240479827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Herzlich willkommen zu Baustein 3 des Fortbildungsmoduls „Funktionaler Zusammenhang für alle – passgenau mit digitalen Werkzeugen unterrichten“.</a:t>
            </a:r>
          </a:p>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6EA2B8-489A-2D46-9FF2-809674614F4E}"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04834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03EA2-E697-B191-1CEE-67B6E5BA815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D772B9C-05B4-8657-274F-87402D3EB31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0D9EA4B-7463-5872-2E9E-0E4EF92BA24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i="0" dirty="0"/>
              <a:t>Die darin beschriebene Fehlvorstellung wird in der fachdidaktischen Literatur als </a:t>
            </a:r>
            <a:br>
              <a:rPr lang="de-DE" b="0" i="0" dirty="0"/>
            </a:br>
            <a:r>
              <a:rPr lang="de-DE" b="0" i="0" dirty="0"/>
              <a:t>Der Graph-als-Bild Fehler </a:t>
            </a:r>
            <a:br>
              <a:rPr lang="de-DE" b="0" i="0" dirty="0"/>
            </a:br>
            <a:r>
              <a:rPr lang="de-DE" b="0" i="0" dirty="0"/>
              <a:t>bezeichnet.</a:t>
            </a:r>
          </a:p>
          <a:p>
            <a:endParaRPr lang="de-DE" dirty="0"/>
          </a:p>
        </p:txBody>
      </p:sp>
      <p:sp>
        <p:nvSpPr>
          <p:cNvPr id="4" name="Foliennummernplatzhalter 3">
            <a:extLst>
              <a:ext uri="{FF2B5EF4-FFF2-40B4-BE49-F238E27FC236}">
                <a16:creationId xmlns:a16="http://schemas.microsoft.com/office/drawing/2014/main" id="{AA8F6A01-FD90-EFAC-F080-9F950EF29E9A}"/>
              </a:ext>
            </a:extLst>
          </p:cNvPr>
          <p:cNvSpPr>
            <a:spLocks noGrp="1"/>
          </p:cNvSpPr>
          <p:nvPr>
            <p:ph type="sldNum" sz="quarter" idx="5"/>
          </p:nvPr>
        </p:nvSpPr>
        <p:spPr/>
        <p:txBody>
          <a:bodyPr/>
          <a:lstStyle/>
          <a:p>
            <a:fld id="{12E76AD4-5A7D-4A1C-A0DA-DAECCDFB5300}" type="slidenum">
              <a:rPr lang="de-DE" smtClean="0"/>
              <a:t>10</a:t>
            </a:fld>
            <a:endParaRPr lang="de-DE" dirty="0"/>
          </a:p>
        </p:txBody>
      </p:sp>
    </p:spTree>
    <p:extLst>
      <p:ext uri="{BB962C8B-B14F-4D97-AF65-F5344CB8AC3E}">
        <p14:creationId xmlns:p14="http://schemas.microsoft.com/office/powerpoint/2010/main" val="3410089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FA835-8229-C034-EB64-B88DDA92FC9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30B3E04-B0FD-836A-C720-543F5D1F783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51CC1B1-E3C2-8DE6-08A4-81A7E0828AD2}"/>
              </a:ext>
            </a:extLst>
          </p:cNvPr>
          <p:cNvSpPr>
            <a:spLocks noGrp="1"/>
          </p:cNvSpPr>
          <p:nvPr>
            <p:ph type="body" idx="1"/>
          </p:nvPr>
        </p:nvSpPr>
        <p:spPr/>
        <p:txBody>
          <a:bodyPr/>
          <a:lstStyle/>
          <a:p>
            <a:r>
              <a:rPr lang="de-DE" b="0" dirty="0"/>
              <a:t>Wir nehmen diese Fehlvorstellung nun genauer unter die Lupe und setzen sie in Bezug zu den Aspekten funktionalen Denkens.</a:t>
            </a:r>
          </a:p>
          <a:p>
            <a:r>
              <a:rPr lang="de-DE" b="0" dirty="0"/>
              <a:t>Im Zentrum steht dabei die sogenannte Zuordnungsvorstellung:</a:t>
            </a:r>
          </a:p>
          <a:p>
            <a:r>
              <a:rPr lang="de-DE" b="0" dirty="0"/>
              <a:t>Vorlesen: Die Eindeutige Zuordnung wird missachtet: …..</a:t>
            </a:r>
          </a:p>
        </p:txBody>
      </p:sp>
      <p:sp>
        <p:nvSpPr>
          <p:cNvPr id="4" name="Foliennummernplatzhalter 3">
            <a:extLst>
              <a:ext uri="{FF2B5EF4-FFF2-40B4-BE49-F238E27FC236}">
                <a16:creationId xmlns:a16="http://schemas.microsoft.com/office/drawing/2014/main" id="{D6B595F2-3C6D-0239-C463-D6DA4A98D7BF}"/>
              </a:ext>
            </a:extLst>
          </p:cNvPr>
          <p:cNvSpPr>
            <a:spLocks noGrp="1"/>
          </p:cNvSpPr>
          <p:nvPr>
            <p:ph type="sldNum" sz="quarter" idx="5"/>
          </p:nvPr>
        </p:nvSpPr>
        <p:spPr/>
        <p:txBody>
          <a:bodyPr/>
          <a:lstStyle/>
          <a:p>
            <a:fld id="{12E76AD4-5A7D-4A1C-A0DA-DAECCDFB5300}" type="slidenum">
              <a:rPr lang="de-DE" smtClean="0"/>
              <a:t>11</a:t>
            </a:fld>
            <a:endParaRPr lang="de-DE" dirty="0"/>
          </a:p>
        </p:txBody>
      </p:sp>
    </p:spTree>
    <p:extLst>
      <p:ext uri="{BB962C8B-B14F-4D97-AF65-F5344CB8AC3E}">
        <p14:creationId xmlns:p14="http://schemas.microsoft.com/office/powerpoint/2010/main" val="1959913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FE229-8FF3-45C1-A048-A0E3D4F303C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BDB9F8-4C33-4588-67AF-0F04CFD54F7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984D16B-6C4E-D13E-CF06-F1E44465B90C}"/>
              </a:ext>
            </a:extLst>
          </p:cNvPr>
          <p:cNvSpPr>
            <a:spLocks noGrp="1"/>
          </p:cNvSpPr>
          <p:nvPr>
            <p:ph type="body" idx="1"/>
          </p:nvPr>
        </p:nvSpPr>
        <p:spPr/>
        <p:txBody>
          <a:bodyPr/>
          <a:lstStyle/>
          <a:p>
            <a:r>
              <a:rPr lang="de-DE" b="0" dirty="0"/>
              <a:t>Um dieser Fehlvorstellung im Unterricht gezielt zu begegnen, kann ein sprechanlassbezogener Impuls hilfreich sein.</a:t>
            </a:r>
            <a:br>
              <a:rPr lang="de-DE" b="0" dirty="0"/>
            </a:br>
            <a:r>
              <a:rPr lang="de-DE" b="0" dirty="0"/>
              <a:t>Auf der Folie sehen Sie ein Beispiel:</a:t>
            </a:r>
            <a:br>
              <a:rPr lang="de-DE" b="0" dirty="0"/>
            </a:br>
            <a:r>
              <a:rPr lang="de-DE" b="0" i="1" dirty="0"/>
              <a:t>„Kann sich derselbe Wagen gleichzeitig auf zwei verschiedenen Höhen befinden?“</a:t>
            </a:r>
            <a:endParaRPr lang="de-DE" b="0" dirty="0"/>
          </a:p>
          <a:p>
            <a:r>
              <a:rPr lang="de-DE" b="0" dirty="0"/>
              <a:t>Diese Frage knüpft direkt an die konkrete Situation an und regt die Schülerinnen und Schüler dazu an, über die Bedeutung einer eindeutigen Zuordnung nachzudenken – also darüber, dass es zu jedem Zeitpunkt genau eine Höhe geben muss.</a:t>
            </a:r>
          </a:p>
          <a:p>
            <a:endParaRPr lang="de-DE" dirty="0"/>
          </a:p>
        </p:txBody>
      </p:sp>
      <p:sp>
        <p:nvSpPr>
          <p:cNvPr id="4" name="Foliennummernplatzhalter 3">
            <a:extLst>
              <a:ext uri="{FF2B5EF4-FFF2-40B4-BE49-F238E27FC236}">
                <a16:creationId xmlns:a16="http://schemas.microsoft.com/office/drawing/2014/main" id="{A489A4FD-AB82-B9F5-7644-19E9012EA9BE}"/>
              </a:ext>
            </a:extLst>
          </p:cNvPr>
          <p:cNvSpPr>
            <a:spLocks noGrp="1"/>
          </p:cNvSpPr>
          <p:nvPr>
            <p:ph type="sldNum" sz="quarter" idx="5"/>
          </p:nvPr>
        </p:nvSpPr>
        <p:spPr/>
        <p:txBody>
          <a:bodyPr/>
          <a:lstStyle/>
          <a:p>
            <a:fld id="{12E76AD4-5A7D-4A1C-A0DA-DAECCDFB5300}" type="slidenum">
              <a:rPr lang="de-DE" smtClean="0"/>
              <a:t>12</a:t>
            </a:fld>
            <a:endParaRPr lang="de-DE" dirty="0"/>
          </a:p>
        </p:txBody>
      </p:sp>
    </p:spTree>
    <p:extLst>
      <p:ext uri="{BB962C8B-B14F-4D97-AF65-F5344CB8AC3E}">
        <p14:creationId xmlns:p14="http://schemas.microsoft.com/office/powerpoint/2010/main" val="998446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FE229-8FF3-45C1-A048-A0E3D4F303C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BDB9F8-4C33-4588-67AF-0F04CFD54F7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984D16B-6C4E-D13E-CF06-F1E44465B90C}"/>
              </a:ext>
            </a:extLst>
          </p:cNvPr>
          <p:cNvSpPr>
            <a:spLocks noGrp="1"/>
          </p:cNvSpPr>
          <p:nvPr>
            <p:ph type="body" idx="1"/>
          </p:nvPr>
        </p:nvSpPr>
        <p:spPr/>
        <p:txBody>
          <a:bodyPr/>
          <a:lstStyle/>
          <a:p>
            <a:r>
              <a:rPr lang="de-DE" dirty="0"/>
              <a:t>Wir haben nun gemeinsam überlegt, wie man auf die missachtete Eindeutigkeit in der Schülerlösung reagieren kann – etwa durch einen sprechintensiven Impuls, der auf eine konkrete Alltagssituation Bezug nimmt.</a:t>
            </a:r>
          </a:p>
          <a:p>
            <a:r>
              <a:rPr lang="de-DE" dirty="0"/>
              <a:t>Auf der nächsten Folie greifen wir genau diese Situation noch einmal grafisch auf. Dabei zeigt sich: Während es nicht möglich ist, dass sich der Wagen zur selben Zeit auf zwei verschiedenen Höhen befindet, kann umgekehrt dieselbe Höhe sehr wohl zu zwei verschiedenen Zeitpunkten erreicht werden. Auch das ist eine wichtige Einsicht im Sinne funktionalen Denkens. (die Funktion ist nicht injektiv!)</a:t>
            </a:r>
          </a:p>
          <a:p>
            <a:r>
              <a:rPr lang="de-DE" dirty="0"/>
              <a:t>Damit wechseln wir nun zur nächsten Diagnoseaufgabe.</a:t>
            </a:r>
          </a:p>
        </p:txBody>
      </p:sp>
      <p:sp>
        <p:nvSpPr>
          <p:cNvPr id="4" name="Foliennummernplatzhalter 3">
            <a:extLst>
              <a:ext uri="{FF2B5EF4-FFF2-40B4-BE49-F238E27FC236}">
                <a16:creationId xmlns:a16="http://schemas.microsoft.com/office/drawing/2014/main" id="{A489A4FD-AB82-B9F5-7644-19E9012EA9BE}"/>
              </a:ext>
            </a:extLst>
          </p:cNvPr>
          <p:cNvSpPr>
            <a:spLocks noGrp="1"/>
          </p:cNvSpPr>
          <p:nvPr>
            <p:ph type="sldNum" sz="quarter" idx="5"/>
          </p:nvPr>
        </p:nvSpPr>
        <p:spPr/>
        <p:txBody>
          <a:bodyPr/>
          <a:lstStyle/>
          <a:p>
            <a:fld id="{12E76AD4-5A7D-4A1C-A0DA-DAECCDFB5300}" type="slidenum">
              <a:rPr lang="de-DE" smtClean="0"/>
              <a:t>13</a:t>
            </a:fld>
            <a:endParaRPr lang="de-DE" dirty="0"/>
          </a:p>
        </p:txBody>
      </p:sp>
    </p:spTree>
    <p:extLst>
      <p:ext uri="{BB962C8B-B14F-4D97-AF65-F5344CB8AC3E}">
        <p14:creationId xmlns:p14="http://schemas.microsoft.com/office/powerpoint/2010/main" val="998446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0B06F-F708-5795-8B7F-0BAD576A481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3DA4803-BC97-F88C-4252-19EAD762F31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7210652-09D0-F267-A944-C0FE69054E60}"/>
              </a:ext>
            </a:extLst>
          </p:cNvPr>
          <p:cNvSpPr>
            <a:spLocks noGrp="1"/>
          </p:cNvSpPr>
          <p:nvPr>
            <p:ph type="body" idx="1"/>
          </p:nvPr>
        </p:nvSpPr>
        <p:spPr/>
        <p:txBody>
          <a:bodyPr/>
          <a:lstStyle/>
          <a:p>
            <a:r>
              <a:rPr lang="de-DE" dirty="0"/>
              <a:t>Nun geht es weiter mit der zweiten Diagnoseaufgabe: </a:t>
            </a:r>
            <a:r>
              <a:rPr lang="de-DE" i="1" dirty="0"/>
              <a:t>„Wir peppen unser Klassenzimmer auf“</a:t>
            </a:r>
            <a:r>
              <a:rPr lang="de-DE" dirty="0"/>
              <a:t>.</a:t>
            </a:r>
          </a:p>
          <a:p>
            <a:r>
              <a:rPr lang="de-DE" dirty="0"/>
              <a:t>Auf der Folie sehen Sie die Aufgabenstellung und die Bearbeitung einer Schülerin – in diesem Fall von Bente.</a:t>
            </a:r>
            <a:br>
              <a:rPr lang="de-DE" dirty="0"/>
            </a:br>
            <a:r>
              <a:rPr lang="de-DE" dirty="0"/>
              <a:t>Vorlesen der Aufgabe</a:t>
            </a:r>
          </a:p>
          <a:p>
            <a:r>
              <a:rPr lang="de-DE" dirty="0"/>
              <a:t>Vorlesen der Bearbeitung</a:t>
            </a:r>
            <a:br>
              <a:rPr lang="de-DE" dirty="0"/>
            </a:br>
            <a:r>
              <a:rPr lang="de-DE" dirty="0"/>
              <a:t>Die Bearbeitung von Bente werden wir in der nächsten Folie genauer analysieren.</a:t>
            </a:r>
          </a:p>
          <a:p>
            <a:r>
              <a:rPr lang="de-DE" dirty="0"/>
              <a:t>Haben auch Ihre Schülerinnen und Schüler im Unterricht ähnlich auf diese Aufgabe reagiert?</a:t>
            </a:r>
            <a:br>
              <a:rPr lang="de-DE" dirty="0"/>
            </a:br>
            <a:r>
              <a:rPr lang="de-DE" dirty="0"/>
              <a:t>Aufgabe und Bearbeitung finden Sie übrigens auch in den Materialien unter dem gleichnamigen Titel.</a:t>
            </a:r>
            <a:br>
              <a:rPr lang="de-DE" dirty="0"/>
            </a:br>
            <a:r>
              <a:rPr lang="de-DE" dirty="0"/>
              <a:t>Weiter geht’s auf der nächsten Folie – dort erwartet Sie wiederum der konkrete Arbeitsauftrag.</a:t>
            </a:r>
          </a:p>
          <a:p>
            <a:endParaRPr lang="de-DE" dirty="0"/>
          </a:p>
        </p:txBody>
      </p:sp>
      <p:sp>
        <p:nvSpPr>
          <p:cNvPr id="4" name="Foliennummernplatzhalter 3">
            <a:extLst>
              <a:ext uri="{FF2B5EF4-FFF2-40B4-BE49-F238E27FC236}">
                <a16:creationId xmlns:a16="http://schemas.microsoft.com/office/drawing/2014/main" id="{08F02590-8B62-7359-4E3A-72FD53E33C0F}"/>
              </a:ext>
            </a:extLst>
          </p:cNvPr>
          <p:cNvSpPr>
            <a:spLocks noGrp="1"/>
          </p:cNvSpPr>
          <p:nvPr>
            <p:ph type="sldNum" sz="quarter" idx="5"/>
          </p:nvPr>
        </p:nvSpPr>
        <p:spPr/>
        <p:txBody>
          <a:bodyPr/>
          <a:lstStyle/>
          <a:p>
            <a:fld id="{12E76AD4-5A7D-4A1C-A0DA-DAECCDFB5300}" type="slidenum">
              <a:rPr lang="de-DE" smtClean="0"/>
              <a:t>14</a:t>
            </a:fld>
            <a:endParaRPr lang="de-DE" dirty="0"/>
          </a:p>
        </p:txBody>
      </p:sp>
    </p:spTree>
    <p:extLst>
      <p:ext uri="{BB962C8B-B14F-4D97-AF65-F5344CB8AC3E}">
        <p14:creationId xmlns:p14="http://schemas.microsoft.com/office/powerpoint/2010/main" val="3793405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D5002-FC01-AD7A-279A-CE86E9CB7B7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65B6C7B-E9BF-2C0D-075A-0A6C25831F8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CE3FD4A-507C-5437-A3F8-5260FF0D8E61}"/>
              </a:ext>
            </a:extLst>
          </p:cNvPr>
          <p:cNvSpPr>
            <a:spLocks noGrp="1"/>
          </p:cNvSpPr>
          <p:nvPr>
            <p:ph type="body" idx="1"/>
          </p:nvPr>
        </p:nvSpPr>
        <p:spPr/>
        <p:txBody>
          <a:bodyPr/>
          <a:lstStyle/>
          <a:p>
            <a:r>
              <a:rPr lang="de-DE" b="0" dirty="0"/>
              <a:t>Kommen wir nun zum Arbeitsauftrag für Sie – in der Rolle der Lehrkraft.</a:t>
            </a:r>
            <a:br>
              <a:rPr lang="de-DE" b="0" dirty="0"/>
            </a:br>
            <a:r>
              <a:rPr lang="de-DE" b="0" dirty="0"/>
              <a:t>Ziel ist es, die Lernendenbearbeitung von Bente genauer zu analysieren.</a:t>
            </a:r>
          </a:p>
          <a:p>
            <a:r>
              <a:rPr lang="de-DE" b="0" dirty="0"/>
              <a:t>Vorlesen des Arbeitsauftrags</a:t>
            </a:r>
            <a:br>
              <a:rPr lang="de-DE" b="0" dirty="0"/>
            </a:br>
            <a:r>
              <a:rPr lang="de-DE" b="0" dirty="0"/>
              <a:t>Den Arbeitsauftrag finden Sie auch in den Materialien</a:t>
            </a:r>
          </a:p>
          <a:p>
            <a:r>
              <a:rPr lang="de-DE" b="0" dirty="0"/>
              <a:t>Wenn Sie Ihre Beobachtungen notiert haben, geht es weiter mit der fachdidaktischen Analyse dieser Aufgabe.</a:t>
            </a:r>
          </a:p>
          <a:p>
            <a:endParaRPr lang="de-DE" dirty="0"/>
          </a:p>
        </p:txBody>
      </p:sp>
      <p:sp>
        <p:nvSpPr>
          <p:cNvPr id="4" name="Foliennummernplatzhalter 3">
            <a:extLst>
              <a:ext uri="{FF2B5EF4-FFF2-40B4-BE49-F238E27FC236}">
                <a16:creationId xmlns:a16="http://schemas.microsoft.com/office/drawing/2014/main" id="{90ECAD6D-018A-4E9B-E9F9-9CB4EB7EB1C0}"/>
              </a:ext>
            </a:extLst>
          </p:cNvPr>
          <p:cNvSpPr>
            <a:spLocks noGrp="1"/>
          </p:cNvSpPr>
          <p:nvPr>
            <p:ph type="sldNum" sz="quarter" idx="5"/>
          </p:nvPr>
        </p:nvSpPr>
        <p:spPr/>
        <p:txBody>
          <a:bodyPr/>
          <a:lstStyle/>
          <a:p>
            <a:fld id="{12E76AD4-5A7D-4A1C-A0DA-DAECCDFB5300}" type="slidenum">
              <a:rPr lang="de-DE" smtClean="0"/>
              <a:t>15</a:t>
            </a:fld>
            <a:endParaRPr lang="de-DE" dirty="0"/>
          </a:p>
        </p:txBody>
      </p:sp>
    </p:spTree>
    <p:extLst>
      <p:ext uri="{BB962C8B-B14F-4D97-AF65-F5344CB8AC3E}">
        <p14:creationId xmlns:p14="http://schemas.microsoft.com/office/powerpoint/2010/main" val="27271180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ADDE4-A18F-4878-9C54-C5BE169BF60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DA9807-B7A1-C75C-0D96-86437AEC195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B46BF2A-A4DF-68A6-6187-8CEAAA034383}"/>
              </a:ext>
            </a:extLst>
          </p:cNvPr>
          <p:cNvSpPr>
            <a:spLocks noGrp="1"/>
          </p:cNvSpPr>
          <p:nvPr>
            <p:ph type="body" idx="1"/>
          </p:nvPr>
        </p:nvSpPr>
        <p:spPr/>
        <p:txBody>
          <a:bodyPr/>
          <a:lstStyle/>
          <a:p>
            <a:r>
              <a:rPr lang="de-DE" dirty="0"/>
              <a:t>Wir schauen gemeinsam, welche typischen Vorstellungen oder auch Missverständnisse sich in der Bearbeitung zeigen – und wie sich diese mit Erkenntnissen aus der Mathematikdidaktik einordnen lassen.</a:t>
            </a:r>
          </a:p>
          <a:p>
            <a:r>
              <a:rPr lang="de-DE" dirty="0"/>
              <a:t>Vorlesen</a:t>
            </a:r>
          </a:p>
        </p:txBody>
      </p:sp>
      <p:sp>
        <p:nvSpPr>
          <p:cNvPr id="4" name="Foliennummernplatzhalter 3">
            <a:extLst>
              <a:ext uri="{FF2B5EF4-FFF2-40B4-BE49-F238E27FC236}">
                <a16:creationId xmlns:a16="http://schemas.microsoft.com/office/drawing/2014/main" id="{A7197EA8-6CBE-E2E4-2BE6-F4D64C3508DC}"/>
              </a:ext>
            </a:extLst>
          </p:cNvPr>
          <p:cNvSpPr>
            <a:spLocks noGrp="1"/>
          </p:cNvSpPr>
          <p:nvPr>
            <p:ph type="sldNum" sz="quarter" idx="5"/>
          </p:nvPr>
        </p:nvSpPr>
        <p:spPr/>
        <p:txBody>
          <a:bodyPr/>
          <a:lstStyle/>
          <a:p>
            <a:fld id="{12E76AD4-5A7D-4A1C-A0DA-DAECCDFB5300}" type="slidenum">
              <a:rPr lang="de-DE" smtClean="0"/>
              <a:t>16</a:t>
            </a:fld>
            <a:endParaRPr lang="de-DE" dirty="0"/>
          </a:p>
        </p:txBody>
      </p:sp>
    </p:spTree>
    <p:extLst>
      <p:ext uri="{BB962C8B-B14F-4D97-AF65-F5344CB8AC3E}">
        <p14:creationId xmlns:p14="http://schemas.microsoft.com/office/powerpoint/2010/main" val="2311707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ADDE4-A18F-4878-9C54-C5BE169BF60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DA9807-B7A1-C75C-0D96-86437AEC195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B46BF2A-A4DF-68A6-6187-8CEAAA03438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i="0" dirty="0"/>
              <a:t>Die darin beschriebene Fehlvorstellung wird in der fachdidaktischen Literatur als </a:t>
            </a:r>
            <a:br>
              <a:rPr lang="de-DE" b="0" i="0" dirty="0"/>
            </a:br>
            <a:r>
              <a:rPr lang="de-DE" sz="1200" b="0" dirty="0">
                <a:solidFill>
                  <a:schemeClr val="bg1"/>
                </a:solidFill>
                <a:cs typeface="Arial"/>
              </a:rPr>
              <a:t>Illusion der</a:t>
            </a:r>
            <a:r>
              <a:rPr lang="de-DE" sz="1200" b="0" dirty="0">
                <a:solidFill>
                  <a:schemeClr val="bg1"/>
                </a:solidFill>
                <a:latin typeface="+mn-lt"/>
                <a:cs typeface="Arial"/>
              </a:rPr>
              <a:t> </a:t>
            </a:r>
            <a:r>
              <a:rPr lang="de-DE" sz="1200" b="0" dirty="0">
                <a:solidFill>
                  <a:schemeClr val="bg1"/>
                </a:solidFill>
                <a:cs typeface="Arial"/>
              </a:rPr>
              <a:t>Linearität </a:t>
            </a:r>
            <a:br>
              <a:rPr lang="de-DE" b="0" i="0" dirty="0"/>
            </a:br>
            <a:r>
              <a:rPr lang="de-DE" b="0" i="0" dirty="0"/>
              <a:t>bezeichnet.</a:t>
            </a:r>
          </a:p>
          <a:p>
            <a:endParaRPr lang="de-DE" dirty="0"/>
          </a:p>
          <a:p>
            <a:endParaRPr lang="de-DE" dirty="0"/>
          </a:p>
          <a:p>
            <a:r>
              <a:rPr lang="de-DE" dirty="0"/>
              <a:t>Illusion of Linearity (De Bock et al., 2007) bei maßstabgetreuer Vergrößerung und Verkleinerung geometrischer Figuren / Übergeneralisierung linearer Zusammenhänge: </a:t>
            </a:r>
          </a:p>
        </p:txBody>
      </p:sp>
      <p:sp>
        <p:nvSpPr>
          <p:cNvPr id="4" name="Foliennummernplatzhalter 3">
            <a:extLst>
              <a:ext uri="{FF2B5EF4-FFF2-40B4-BE49-F238E27FC236}">
                <a16:creationId xmlns:a16="http://schemas.microsoft.com/office/drawing/2014/main" id="{A7197EA8-6CBE-E2E4-2BE6-F4D64C3508DC}"/>
              </a:ext>
            </a:extLst>
          </p:cNvPr>
          <p:cNvSpPr>
            <a:spLocks noGrp="1"/>
          </p:cNvSpPr>
          <p:nvPr>
            <p:ph type="sldNum" sz="quarter" idx="5"/>
          </p:nvPr>
        </p:nvSpPr>
        <p:spPr/>
        <p:txBody>
          <a:bodyPr/>
          <a:lstStyle/>
          <a:p>
            <a:fld id="{12E76AD4-5A7D-4A1C-A0DA-DAECCDFB5300}" type="slidenum">
              <a:rPr lang="de-DE" smtClean="0"/>
              <a:t>17</a:t>
            </a:fld>
            <a:endParaRPr lang="de-DE" dirty="0"/>
          </a:p>
        </p:txBody>
      </p:sp>
    </p:spTree>
    <p:extLst>
      <p:ext uri="{BB962C8B-B14F-4D97-AF65-F5344CB8AC3E}">
        <p14:creationId xmlns:p14="http://schemas.microsoft.com/office/powerpoint/2010/main" val="2311707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B7992-9F76-03F3-64A3-12763A0A66A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90CA0E0-7C16-4D19-42CC-1B83F676889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E63ACC7-68F4-321C-EC29-4DF00556B8AF}"/>
              </a:ext>
            </a:extLst>
          </p:cNvPr>
          <p:cNvSpPr>
            <a:spLocks noGrp="1"/>
          </p:cNvSpPr>
          <p:nvPr>
            <p:ph type="body" idx="1"/>
          </p:nvPr>
        </p:nvSpPr>
        <p:spPr/>
        <p:txBody>
          <a:bodyPr/>
          <a:lstStyle/>
          <a:p>
            <a:r>
              <a:rPr lang="de-DE" b="0" dirty="0"/>
              <a:t>Um dieser Fehlvorstellung im Unterricht gezielt zu begegnen, kann der folgende Impuls mit einer Simulation hilfreich sein:</a:t>
            </a:r>
          </a:p>
          <a:p>
            <a:r>
              <a:rPr lang="de-DE" b="0" dirty="0"/>
              <a:t>Leitfrage für die Experimentierphase ist:</a:t>
            </a:r>
            <a:br>
              <a:rPr lang="de-DE" b="0" dirty="0"/>
            </a:br>
            <a:r>
              <a:rPr lang="de-DE" b="0" dirty="0"/>
              <a:t>„Wie oft passt der kleine Bär in den großen Bären?“</a:t>
            </a:r>
          </a:p>
          <a:p>
            <a:r>
              <a:rPr lang="de-DE" b="0" dirty="0"/>
              <a:t>Öffnen Sie dafür bitte die passende Simulation, die Sie ebenfalls in den Materialien finden. </a:t>
            </a:r>
            <a:br>
              <a:rPr lang="de-DE" b="0" dirty="0"/>
            </a:br>
            <a:r>
              <a:rPr lang="de-DE" b="0" dirty="0"/>
              <a:t>Durch dieses Experiment können Lernende ein vertieftes Verständnis für das Verhältnis zwischen Seitenlänge und Fläche entwickeln.</a:t>
            </a:r>
          </a:p>
          <a:p>
            <a:r>
              <a:rPr lang="de-DE" b="0" dirty="0"/>
              <a:t>Dabei steht insbesondere die Kovariationsvorstellung im Mittelpunkt: Schülerinnen und Schüler sollen nachvollziehen, wie sich eine Veränderung der Seitenlänge in Abhängigkeit auf die Fläche auswirkt. Diese Vorstellung ist zentral für ein tragfähiges funktionales Denken – gerade im Umgang mit nicht-linearen Zusammenhängen.</a:t>
            </a:r>
          </a:p>
          <a:p>
            <a:r>
              <a:rPr lang="de-DE" b="0" dirty="0"/>
              <a:t>Ergebnisse aus der fachdidaktischen Forschung belegen zudem, dass Schüler*innen häufig lineare Beziehungen erwarten – auch deshalb, weil viele Unterrichtsbeispiele überproportional lineare Funktionen thematisieren. Diese sogenannte „Illusion of linearity“ (siehe z. B. Vollrath, 1989; De Bock et al., 2002) erschwert es, nicht-lineare funktionale Zusammenhänge wie den quadratischen Flächenzuwachs zu erkennen.</a:t>
            </a:r>
          </a:p>
          <a:p>
            <a:endParaRPr lang="de-DE" b="0" dirty="0"/>
          </a:p>
          <a:p>
            <a:r>
              <a:rPr lang="de-DE" b="0" dirty="0"/>
              <a:t>Im nächsten Schritt wenden wir uns der dritten Diagnoseaufgabe zu.</a:t>
            </a:r>
          </a:p>
          <a:p>
            <a:br>
              <a:rPr lang="de-DE" b="0" dirty="0"/>
            </a:br>
            <a:endParaRPr lang="de-DE" dirty="0"/>
          </a:p>
          <a:p>
            <a:endParaRPr lang="de-DE" b="0" i="0" u="none" strike="noStrike" dirty="0">
              <a:solidFill>
                <a:srgbClr val="6557D2"/>
              </a:solidFill>
              <a:effectLst/>
              <a:latin typeface="-apple-system"/>
            </a:endParaRPr>
          </a:p>
          <a:p>
            <a:endParaRPr lang="de-DE" dirty="0"/>
          </a:p>
        </p:txBody>
      </p:sp>
      <p:sp>
        <p:nvSpPr>
          <p:cNvPr id="4" name="Foliennummernplatzhalter 3">
            <a:extLst>
              <a:ext uri="{FF2B5EF4-FFF2-40B4-BE49-F238E27FC236}">
                <a16:creationId xmlns:a16="http://schemas.microsoft.com/office/drawing/2014/main" id="{F2D6F60B-C828-155C-2456-4E5BFCBFB975}"/>
              </a:ext>
            </a:extLst>
          </p:cNvPr>
          <p:cNvSpPr>
            <a:spLocks noGrp="1"/>
          </p:cNvSpPr>
          <p:nvPr>
            <p:ph type="sldNum" sz="quarter" idx="5"/>
          </p:nvPr>
        </p:nvSpPr>
        <p:spPr/>
        <p:txBody>
          <a:bodyPr/>
          <a:lstStyle/>
          <a:p>
            <a:fld id="{12E76AD4-5A7D-4A1C-A0DA-DAECCDFB5300}" type="slidenum">
              <a:rPr lang="de-DE" smtClean="0"/>
              <a:t>18</a:t>
            </a:fld>
            <a:endParaRPr lang="de-DE" dirty="0"/>
          </a:p>
        </p:txBody>
      </p:sp>
    </p:spTree>
    <p:extLst>
      <p:ext uri="{BB962C8B-B14F-4D97-AF65-F5344CB8AC3E}">
        <p14:creationId xmlns:p14="http://schemas.microsoft.com/office/powerpoint/2010/main" val="2566212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2800" b="0" dirty="0"/>
              <a:t>Wir kommen nun zur dritten Diagnoseaufgabe – und gleichzeitig zu einer neuen Aktivität in diesem Baustein:</a:t>
            </a:r>
            <a:br>
              <a:rPr lang="de-DE" sz="2800" b="0" dirty="0"/>
            </a:br>
            <a:r>
              <a:rPr lang="de-DE" sz="2800" b="0" dirty="0"/>
              <a:t>Aktivität II – Sprachsensibler Unterricht.</a:t>
            </a:r>
          </a:p>
          <a:p>
            <a:r>
              <a:rPr lang="de-DE" sz="2800" b="0" dirty="0"/>
              <a:t>Im Zentrum steht erneut eine typische Fehlvorstellung beim funktionalen Denken –</a:t>
            </a:r>
            <a:br>
              <a:rPr lang="de-DE" sz="2800" b="0" dirty="0"/>
            </a:br>
            <a:r>
              <a:rPr lang="de-DE" sz="2800" b="0" dirty="0"/>
              <a:t>diesmal rückt aber besonders die sprachliche Seite in den Fokus:</a:t>
            </a:r>
            <a:br>
              <a:rPr lang="de-DE" sz="2800" b="0" dirty="0"/>
            </a:br>
            <a:r>
              <a:rPr lang="de-DE" sz="2800" b="0" dirty="0"/>
              <a:t>Wie können wir mit lernförderlicher Sprache das Verstehen funktionaler Zusammenhänge unterstützen?</a:t>
            </a:r>
          </a:p>
          <a:p>
            <a:r>
              <a:rPr lang="de-DE" sz="2800" b="0" dirty="0"/>
              <a:t>Eine Diagnoseaufgabe dient auch hier als Ausgangspunkt.</a:t>
            </a:r>
          </a:p>
          <a:p>
            <a:endParaRPr lang="de-DE" sz="1800" dirty="0">
              <a:effectLst/>
              <a:latin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12E76AD4-5A7D-4A1C-A0DA-DAECCDFB5300}" type="slidenum">
              <a:rPr lang="de-DE" smtClean="0"/>
              <a:t>19</a:t>
            </a:fld>
            <a:endParaRPr lang="de-DE" dirty="0"/>
          </a:p>
        </p:txBody>
      </p:sp>
    </p:spTree>
    <p:extLst>
      <p:ext uri="{BB962C8B-B14F-4D97-AF65-F5344CB8AC3E}">
        <p14:creationId xmlns:p14="http://schemas.microsoft.com/office/powerpoint/2010/main" val="2333273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diesem Baustein geht es darum, typische Fehlvorstellungen beim funktionalen Denken zu erkennen und gezielt darauf zu reagieren.</a:t>
            </a:r>
            <a:br>
              <a:rPr lang="de-DE" dirty="0"/>
            </a:br>
            <a:r>
              <a:rPr lang="de-DE" dirty="0"/>
              <a:t>Im Fokus steht dabei die Analyse echter Lernendenprodukte – und die Frage: Wie kann ich als Lehrkraft darauf aufbauend passende Lernangebote gestalten?</a:t>
            </a:r>
          </a:p>
          <a:p>
            <a:r>
              <a:rPr lang="de-DE" dirty="0"/>
              <a:t>Wir freuen uns, dass Sie dabei sind!</a:t>
            </a:r>
          </a:p>
          <a:p>
            <a:r>
              <a:rPr lang="de-DE" dirty="0"/>
              <a:t>. </a:t>
            </a:r>
            <a:endParaRPr lang="en-US" dirty="0"/>
          </a:p>
        </p:txBody>
      </p:sp>
      <p:sp>
        <p:nvSpPr>
          <p:cNvPr id="4" name="Foliennummernplatzhalter 3"/>
          <p:cNvSpPr>
            <a:spLocks noGrp="1"/>
          </p:cNvSpPr>
          <p:nvPr>
            <p:ph type="sldNum" sz="quarter" idx="5"/>
          </p:nvPr>
        </p:nvSpPr>
        <p:spPr/>
        <p:txBody>
          <a:bodyPr/>
          <a:lstStyle/>
          <a:p>
            <a:fld id="{456EA2B8-489A-2D46-9FF2-809674614F4E}" type="slidenum">
              <a:rPr lang="de-DE" smtClean="0"/>
              <a:t>2</a:t>
            </a:fld>
            <a:endParaRPr lang="de-DE" dirty="0"/>
          </a:p>
        </p:txBody>
      </p:sp>
    </p:spTree>
    <p:extLst>
      <p:ext uri="{BB962C8B-B14F-4D97-AF65-F5344CB8AC3E}">
        <p14:creationId xmlns:p14="http://schemas.microsoft.com/office/powerpoint/2010/main" val="40785822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CFB47-383D-A118-3064-3D3FE983107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230A8C1-FE88-9CBC-F4C0-A2CCB0677F7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2FCD62D-B227-2E0D-336F-3DD2483B9C51}"/>
              </a:ext>
            </a:extLst>
          </p:cNvPr>
          <p:cNvSpPr>
            <a:spLocks noGrp="1"/>
          </p:cNvSpPr>
          <p:nvPr>
            <p:ph type="body" idx="1"/>
          </p:nvPr>
        </p:nvSpPr>
        <p:spPr/>
        <p:txBody>
          <a:bodyPr/>
          <a:lstStyle/>
          <a:p>
            <a:r>
              <a:rPr lang="de-DE" dirty="0"/>
              <a:t>Nun geht es weiter mit der dritten und letzten Diagnoseaufgabe: </a:t>
            </a:r>
            <a:r>
              <a:rPr lang="de-DE" i="1" dirty="0"/>
              <a:t>„Der Flohmarkt“</a:t>
            </a:r>
            <a:r>
              <a:rPr lang="de-DE" dirty="0"/>
              <a:t>.</a:t>
            </a:r>
          </a:p>
          <a:p>
            <a:r>
              <a:rPr lang="de-DE" dirty="0"/>
              <a:t>Auf der Folie sehen Sie die Aufgabenstellung und die Bearbeitung eines Schülers – in diesem Fall von Noah.</a:t>
            </a:r>
            <a:br>
              <a:rPr lang="de-DE" dirty="0"/>
            </a:br>
            <a:r>
              <a:rPr lang="de-DE" dirty="0"/>
              <a:t>Vorlesen der Aufgabe</a:t>
            </a:r>
          </a:p>
          <a:p>
            <a:r>
              <a:rPr lang="de-DE" dirty="0"/>
              <a:t>Vorlesen der Bearbeitung</a:t>
            </a:r>
            <a:br>
              <a:rPr lang="de-DE" dirty="0"/>
            </a:br>
            <a:r>
              <a:rPr lang="de-DE" dirty="0"/>
              <a:t>Die Bearbeitung von Noah werden wir in der nächsten Folie wiederum genauer analysieren.</a:t>
            </a:r>
          </a:p>
          <a:p>
            <a:r>
              <a:rPr lang="de-DE" dirty="0"/>
              <a:t>Haben auch Ihre Schülerinnen und Schüler im Unterricht ähnlich auf diese Aufgabe reagiert?</a:t>
            </a:r>
            <a:br>
              <a:rPr lang="de-DE" dirty="0"/>
            </a:br>
            <a:r>
              <a:rPr lang="de-DE" dirty="0"/>
              <a:t>Aufgabe und Bearbeitung finden Sie übrigens auch in den Materialien unter dem gleichnamigen Titel.</a:t>
            </a:r>
            <a:br>
              <a:rPr lang="de-DE" dirty="0"/>
            </a:br>
            <a:r>
              <a:rPr lang="de-DE" dirty="0"/>
              <a:t>Weiter geht’s auf der nächsten Folie – dort erwartet Sie wiederum der konkrete Arbeitsauftrag.</a:t>
            </a:r>
          </a:p>
          <a:p>
            <a:endParaRPr lang="de-DE" dirty="0"/>
          </a:p>
        </p:txBody>
      </p:sp>
      <p:sp>
        <p:nvSpPr>
          <p:cNvPr id="4" name="Foliennummernplatzhalter 3">
            <a:extLst>
              <a:ext uri="{FF2B5EF4-FFF2-40B4-BE49-F238E27FC236}">
                <a16:creationId xmlns:a16="http://schemas.microsoft.com/office/drawing/2014/main" id="{24876525-B6E3-16A6-BA4B-AAAF1DE12D27}"/>
              </a:ext>
            </a:extLst>
          </p:cNvPr>
          <p:cNvSpPr>
            <a:spLocks noGrp="1"/>
          </p:cNvSpPr>
          <p:nvPr>
            <p:ph type="sldNum" sz="quarter" idx="5"/>
          </p:nvPr>
        </p:nvSpPr>
        <p:spPr/>
        <p:txBody>
          <a:bodyPr/>
          <a:lstStyle/>
          <a:p>
            <a:fld id="{12E76AD4-5A7D-4A1C-A0DA-DAECCDFB5300}" type="slidenum">
              <a:rPr lang="de-DE" smtClean="0"/>
              <a:t>20</a:t>
            </a:fld>
            <a:endParaRPr lang="de-DE" dirty="0"/>
          </a:p>
        </p:txBody>
      </p:sp>
    </p:spTree>
    <p:extLst>
      <p:ext uri="{BB962C8B-B14F-4D97-AF65-F5344CB8AC3E}">
        <p14:creationId xmlns:p14="http://schemas.microsoft.com/office/powerpoint/2010/main" val="695922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78BCC-99C5-2256-1837-C2640DAE718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405EB56-ABEF-0880-BF76-2C7EEB11FA0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E0E02C1-5692-38D2-92A4-E31CB7940B7A}"/>
              </a:ext>
            </a:extLst>
          </p:cNvPr>
          <p:cNvSpPr>
            <a:spLocks noGrp="1"/>
          </p:cNvSpPr>
          <p:nvPr>
            <p:ph type="body" idx="1"/>
          </p:nvPr>
        </p:nvSpPr>
        <p:spPr/>
        <p:txBody>
          <a:bodyPr/>
          <a:lstStyle/>
          <a:p>
            <a:r>
              <a:rPr lang="de-DE" b="0" dirty="0"/>
              <a:t>Bevor wir zur Analyse der Lernendenbearbeitung kommen, möchten wir gemeinsam mit Ihnen einen kurzen Zwischenschritt einfügen.</a:t>
            </a:r>
          </a:p>
          <a:p>
            <a:r>
              <a:rPr lang="de-DE" b="0" dirty="0"/>
              <a:t>Da in der Aktivität 2 der Fokus besonders auf der sprachlichen Dimension funktionalen Denkens liegt, ist es sinnvoll, dass Sie sich zunächst selbst in die Perspektive Ihrer Schülerinnen und Schüler begeben.</a:t>
            </a:r>
          </a:p>
          <a:p>
            <a:r>
              <a:rPr lang="de-DE" b="0" dirty="0"/>
              <a:t>Bitte bearbeiten Sie zunächst die Aufgaben 1 bis 4 aus Sicht der Lernenden.</a:t>
            </a:r>
            <a:br>
              <a:rPr lang="de-DE" b="0" dirty="0"/>
            </a:br>
            <a:r>
              <a:rPr lang="de-DE" b="0" dirty="0"/>
              <a:t>Währenddessen reflektieren Sie bitte:</a:t>
            </a:r>
            <a:br>
              <a:rPr lang="de-DE" b="0" dirty="0"/>
            </a:br>
            <a:r>
              <a:rPr lang="de-DE" b="0" dirty="0"/>
              <a:t>Vorlesen (blauer Arbeitsauftrag)</a:t>
            </a:r>
          </a:p>
          <a:p>
            <a:r>
              <a:rPr lang="de-DE" b="0" dirty="0"/>
              <a:t>Im nächsten Schritt analysieren wir dann gemeinsam die Bearbeitung von Noah</a:t>
            </a:r>
          </a:p>
          <a:p>
            <a:endParaRPr lang="de-DE" dirty="0"/>
          </a:p>
          <a:p>
            <a:endParaRPr lang="de-DE" dirty="0"/>
          </a:p>
          <a:p>
            <a:endParaRPr lang="de-DE" dirty="0"/>
          </a:p>
          <a:p>
            <a:endParaRPr lang="de-DE" dirty="0"/>
          </a:p>
        </p:txBody>
      </p:sp>
      <p:sp>
        <p:nvSpPr>
          <p:cNvPr id="4" name="Foliennummernplatzhalter 3">
            <a:extLst>
              <a:ext uri="{FF2B5EF4-FFF2-40B4-BE49-F238E27FC236}">
                <a16:creationId xmlns:a16="http://schemas.microsoft.com/office/drawing/2014/main" id="{001938D0-763E-FCBF-6836-13B3FBBC2DE3}"/>
              </a:ext>
            </a:extLst>
          </p:cNvPr>
          <p:cNvSpPr>
            <a:spLocks noGrp="1"/>
          </p:cNvSpPr>
          <p:nvPr>
            <p:ph type="sldNum" sz="quarter" idx="5"/>
          </p:nvPr>
        </p:nvSpPr>
        <p:spPr/>
        <p:txBody>
          <a:bodyPr/>
          <a:lstStyle/>
          <a:p>
            <a:fld id="{12E76AD4-5A7D-4A1C-A0DA-DAECCDFB5300}" type="slidenum">
              <a:rPr lang="de-DE" smtClean="0"/>
              <a:t>21</a:t>
            </a:fld>
            <a:endParaRPr lang="de-DE" dirty="0"/>
          </a:p>
        </p:txBody>
      </p:sp>
    </p:spTree>
    <p:extLst>
      <p:ext uri="{BB962C8B-B14F-4D97-AF65-F5344CB8AC3E}">
        <p14:creationId xmlns:p14="http://schemas.microsoft.com/office/powerpoint/2010/main" val="39722723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78BCC-99C5-2256-1837-C2640DAE718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405EB56-ABEF-0880-BF76-2C7EEB11FA0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E0E02C1-5692-38D2-92A4-E31CB7940B7A}"/>
              </a:ext>
            </a:extLst>
          </p:cNvPr>
          <p:cNvSpPr>
            <a:spLocks noGrp="1"/>
          </p:cNvSpPr>
          <p:nvPr>
            <p:ph type="body" idx="1"/>
          </p:nvPr>
        </p:nvSpPr>
        <p:spPr/>
        <p:txBody>
          <a:bodyPr/>
          <a:lstStyle/>
          <a:p>
            <a:r>
              <a:rPr lang="de-DE" b="0" dirty="0"/>
              <a:t>Bevor wir uns gleich der Bearbeitung von Noah widmen, möchten wir kurz auf den Zwischenschritt eingehen.</a:t>
            </a:r>
          </a:p>
          <a:p>
            <a:r>
              <a:rPr lang="de-DE" b="0" dirty="0"/>
              <a:t>Sie haben gerade die Aufgaben 1 bis 4 aus Sicht Ihrer Schülerinnen und Schüler bearbeitet – und dabei gleichzeitig reflektiert, welche sprachlichen Mittel notwendig sind, um die Aufgabe sprachlich und fachlich zu durchdringen.</a:t>
            </a:r>
          </a:p>
          <a:p>
            <a:r>
              <a:rPr lang="de-DE" b="0" dirty="0"/>
              <a:t>Ein zentrales Ziel dabei ist es, dass Lernende verstehen, welche Größe abhängig und welche unabhängig ist. </a:t>
            </a:r>
            <a:br>
              <a:rPr lang="de-DE" b="0" dirty="0"/>
            </a:br>
            <a:r>
              <a:rPr lang="de-DE" b="0" dirty="0"/>
              <a:t>In diesem Fall: f(x) steht für die abhängige Größe, also die Anzahl der Bücher, und x für die unabhängige Größe, den Gewinn.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Oder: </a:t>
            </a:r>
            <a:r>
              <a:rPr lang="de-DE" b="0" i="1" dirty="0"/>
              <a:t>„Die Funktion gibt die Anzahl der Bücher in Abhängigkeit vom Gewinn an.“</a:t>
            </a:r>
            <a:endParaRPr lang="de-DE" b="0" dirty="0"/>
          </a:p>
          <a:p>
            <a:r>
              <a:rPr lang="de-DE" b="0" dirty="0"/>
              <a:t>Lösungen von 1 und 2 vorstellen!</a:t>
            </a:r>
          </a:p>
          <a:p>
            <a:endParaRPr lang="de-DE" b="0" dirty="0"/>
          </a:p>
          <a:p>
            <a:r>
              <a:rPr lang="de-DE" b="0" dirty="0"/>
              <a:t>Genau hier zeigt sich die Relevanz von Sprache im Mathematikunterricht. In mehreren Entwicklungsforschungsstudien aus dem MuM-Projekt wurde untersucht, über welche Sprachmittel Lernende verfügen müssen, um erfolgreich ein konzeptuelles Verständnis funktionaler Zusammenhänge zu entwickeln. Dabei zeigt sich unter anderem: Ein gezielter Fokus auf sprachliche Strukturen – zum Beispiel durch die bewusste Suche nach den beiden beteiligten Größen – ist dabei besonders hilfreich.</a:t>
            </a:r>
          </a:p>
          <a:p>
            <a:endParaRPr lang="de-DE" b="0" dirty="0"/>
          </a:p>
          <a:p>
            <a:r>
              <a:rPr lang="de-DE" b="0" dirty="0"/>
              <a:t>Im nächsten Schritt werfen wir nun gemeinsam einen Blick auf die Bearbeitung von Noah</a:t>
            </a:r>
          </a:p>
          <a:p>
            <a:endParaRPr lang="de-DE" dirty="0"/>
          </a:p>
          <a:p>
            <a:endParaRPr lang="de-DE" dirty="0"/>
          </a:p>
          <a:p>
            <a:endParaRPr lang="de-DE" dirty="0"/>
          </a:p>
          <a:p>
            <a:endParaRPr lang="de-DE" dirty="0"/>
          </a:p>
        </p:txBody>
      </p:sp>
      <p:sp>
        <p:nvSpPr>
          <p:cNvPr id="4" name="Foliennummernplatzhalter 3">
            <a:extLst>
              <a:ext uri="{FF2B5EF4-FFF2-40B4-BE49-F238E27FC236}">
                <a16:creationId xmlns:a16="http://schemas.microsoft.com/office/drawing/2014/main" id="{001938D0-763E-FCBF-6836-13B3FBBC2DE3}"/>
              </a:ext>
            </a:extLst>
          </p:cNvPr>
          <p:cNvSpPr>
            <a:spLocks noGrp="1"/>
          </p:cNvSpPr>
          <p:nvPr>
            <p:ph type="sldNum" sz="quarter" idx="5"/>
          </p:nvPr>
        </p:nvSpPr>
        <p:spPr/>
        <p:txBody>
          <a:bodyPr/>
          <a:lstStyle/>
          <a:p>
            <a:fld id="{12E76AD4-5A7D-4A1C-A0DA-DAECCDFB5300}" type="slidenum">
              <a:rPr lang="de-DE" smtClean="0"/>
              <a:t>22</a:t>
            </a:fld>
            <a:endParaRPr lang="de-DE" dirty="0"/>
          </a:p>
        </p:txBody>
      </p:sp>
    </p:spTree>
    <p:extLst>
      <p:ext uri="{BB962C8B-B14F-4D97-AF65-F5344CB8AC3E}">
        <p14:creationId xmlns:p14="http://schemas.microsoft.com/office/powerpoint/2010/main" val="652154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6DE07-7497-C3E8-5878-FD83A5755B5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1EB81B9-202A-6D16-8822-E0D0A07A96F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92670C-49DE-FB11-2F0D-0CB516F0170D}"/>
              </a:ext>
            </a:extLst>
          </p:cNvPr>
          <p:cNvSpPr>
            <a:spLocks noGrp="1"/>
          </p:cNvSpPr>
          <p:nvPr>
            <p:ph type="body" idx="1"/>
          </p:nvPr>
        </p:nvSpPr>
        <p:spPr/>
        <p:txBody>
          <a:bodyPr/>
          <a:lstStyle/>
          <a:p>
            <a:r>
              <a:rPr lang="de-DE" dirty="0"/>
              <a:t>Wir haben gesehen: Noah gelingt es nicht sicher, zwischen abhängiger und unabhängiger Variable zu unterscheiden. Ob er bereits über eine tragfähige Vorstellung funktionalen Denkens verfügt, lässt sich allein an seiner Bearbeitung nicht abschließend beurteilen.</a:t>
            </a:r>
          </a:p>
          <a:p>
            <a:r>
              <a:rPr lang="de-DE" dirty="0"/>
              <a:t>Gerade das macht den Wert dieser Diagnoseaufgabe aus: Sie zeigt, wie sehr das Verständnis über die </a:t>
            </a:r>
            <a:r>
              <a:rPr lang="de-DE" b="1" dirty="0"/>
              <a:t>Richtungsabhängigkeit</a:t>
            </a:r>
            <a:r>
              <a:rPr lang="de-DE" dirty="0"/>
              <a:t> – also welche Größe von welcher abhängt – von sprachlicher Präzision beeinflusst wird.</a:t>
            </a:r>
          </a:p>
          <a:p>
            <a:r>
              <a:rPr lang="de-DE" dirty="0"/>
              <a:t>Deshalb richten wir auf der nächsten Folie den Blick gezielt auf die Sprache:</a:t>
            </a:r>
            <a:br>
              <a:rPr lang="de-DE" dirty="0"/>
            </a:br>
            <a:r>
              <a:rPr lang="de-DE" dirty="0"/>
              <a:t>Ziel ist es, die Bedeutung klarer sprachlicher Strukturen für das funktionale Denken bewusst zu machen – und zu zeigen, wie sprachsensible Unterstützungsangebote Lernende dabei unterstützen können, abhängige und unabhängige Größen korrekt zu erfassen.</a:t>
            </a:r>
          </a:p>
          <a:p>
            <a:endParaRPr lang="de-DE" dirty="0"/>
          </a:p>
        </p:txBody>
      </p:sp>
      <p:sp>
        <p:nvSpPr>
          <p:cNvPr id="4" name="Foliennummernplatzhalter 3">
            <a:extLst>
              <a:ext uri="{FF2B5EF4-FFF2-40B4-BE49-F238E27FC236}">
                <a16:creationId xmlns:a16="http://schemas.microsoft.com/office/drawing/2014/main" id="{CFBA7B87-7F5C-E308-0528-71A59149545E}"/>
              </a:ext>
            </a:extLst>
          </p:cNvPr>
          <p:cNvSpPr>
            <a:spLocks noGrp="1"/>
          </p:cNvSpPr>
          <p:nvPr>
            <p:ph type="sldNum" sz="quarter" idx="5"/>
          </p:nvPr>
        </p:nvSpPr>
        <p:spPr/>
        <p:txBody>
          <a:bodyPr/>
          <a:lstStyle/>
          <a:p>
            <a:fld id="{12E76AD4-5A7D-4A1C-A0DA-DAECCDFB5300}" type="slidenum">
              <a:rPr lang="de-DE" smtClean="0"/>
              <a:t>23</a:t>
            </a:fld>
            <a:endParaRPr lang="de-DE" dirty="0"/>
          </a:p>
        </p:txBody>
      </p:sp>
    </p:spTree>
    <p:extLst>
      <p:ext uri="{BB962C8B-B14F-4D97-AF65-F5344CB8AC3E}">
        <p14:creationId xmlns:p14="http://schemas.microsoft.com/office/powerpoint/2010/main" val="10165458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7EE25D-392F-8572-C3AE-102AEAE0C9A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F6652E4-BC00-40F1-B6F4-2780FAD0522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CD30866-C21F-5EC1-0C3D-5C7F687257D0}"/>
              </a:ext>
            </a:extLst>
          </p:cNvPr>
          <p:cNvSpPr>
            <a:spLocks noGrp="1"/>
          </p:cNvSpPr>
          <p:nvPr>
            <p:ph type="body" idx="1"/>
          </p:nvPr>
        </p:nvSpPr>
        <p:spPr/>
        <p:txBody>
          <a:bodyPr/>
          <a:lstStyle/>
          <a:p>
            <a:r>
              <a:rPr lang="de-DE" b="0" dirty="0"/>
              <a:t>Nun wollen wir uns anschauen, welche sprachlichen Grundlagen das Verständnis funktionaler Zusammenhänge unterstützen können – am Beispiel der Flohmarktaufgabe.</a:t>
            </a:r>
          </a:p>
          <a:p>
            <a:r>
              <a:rPr lang="de-DE" b="0" dirty="0"/>
              <a:t>Dazu helfen drei zentrale Fragen:</a:t>
            </a:r>
          </a:p>
          <a:p>
            <a:pPr>
              <a:buFont typeface="+mj-lt"/>
              <a:buAutoNum type="arabicPeriod"/>
            </a:pPr>
            <a:r>
              <a:rPr lang="de-DE" b="0" dirty="0"/>
              <a:t>Welche Größen kommen überhaupt vor? (Zuordnungsvorstellung)</a:t>
            </a:r>
          </a:p>
          <a:p>
            <a:pPr>
              <a:buFont typeface="+mj-lt"/>
              <a:buNone/>
            </a:pPr>
            <a:r>
              <a:rPr lang="de-DE" b="0" dirty="0"/>
              <a:t>Vorlesen</a:t>
            </a:r>
          </a:p>
          <a:p>
            <a:pPr>
              <a:buFont typeface="+mj-lt"/>
              <a:buNone/>
            </a:pPr>
            <a:r>
              <a:rPr lang="de-DE" b="0" dirty="0"/>
              <a:t>2.Wie hängen diese Größen zusammen? (Kovariationsvorstellung)</a:t>
            </a:r>
          </a:p>
          <a:p>
            <a:pPr>
              <a:buFont typeface="+mj-lt"/>
              <a:buNone/>
            </a:pPr>
            <a:r>
              <a:rPr lang="de-DE" b="0" dirty="0"/>
              <a:t>Vorlesen</a:t>
            </a:r>
          </a:p>
          <a:p>
            <a:pPr>
              <a:buFont typeface="+mj-lt"/>
              <a:buNone/>
            </a:pPr>
            <a:r>
              <a:rPr lang="de-DE" b="0" dirty="0"/>
              <a:t>3. Was hängt wovon ab? Oder Welche Größe ist die unabhängige, welche die abhängige Größe? (Richtungsabhängigkeit einer Funktion </a:t>
            </a:r>
            <a:r>
              <a:rPr lang="de-DE" b="0" dirty="0">
                <a:sym typeface="Wingdings" panose="05000000000000000000" pitchFamily="2" charset="2"/>
              </a:rPr>
              <a:t> Zuordnungsvorstellung)</a:t>
            </a:r>
            <a:endParaRPr lang="de-DE" b="0" dirty="0"/>
          </a:p>
          <a:p>
            <a:pPr>
              <a:buFont typeface="+mj-lt"/>
              <a:buNone/>
            </a:pPr>
            <a:r>
              <a:rPr lang="de-DE" b="0" dirty="0"/>
              <a:t>Vorlesen</a:t>
            </a:r>
          </a:p>
          <a:p>
            <a:endParaRPr lang="de-DE" b="0" dirty="0"/>
          </a:p>
          <a:p>
            <a:r>
              <a:rPr lang="de-DE" b="0" dirty="0"/>
              <a:t>Die sprachliche Klarheit beim Benennen dieser Zusammenhänge ist eine zentrale Unterstützung für Lernende – insbesondere beim Verstehen und Kommunizieren von abhängiger und unabhängiger Variable.</a:t>
            </a:r>
          </a:p>
          <a:p>
            <a:endParaRPr lang="de-DE" dirty="0"/>
          </a:p>
          <a:p>
            <a:endParaRPr lang="de-DE" dirty="0"/>
          </a:p>
        </p:txBody>
      </p:sp>
      <p:sp>
        <p:nvSpPr>
          <p:cNvPr id="4" name="Foliennummernplatzhalter 3">
            <a:extLst>
              <a:ext uri="{FF2B5EF4-FFF2-40B4-BE49-F238E27FC236}">
                <a16:creationId xmlns:a16="http://schemas.microsoft.com/office/drawing/2014/main" id="{31E94D41-1071-70C1-5021-58F839FCE064}"/>
              </a:ext>
            </a:extLst>
          </p:cNvPr>
          <p:cNvSpPr>
            <a:spLocks noGrp="1"/>
          </p:cNvSpPr>
          <p:nvPr>
            <p:ph type="sldNum" sz="quarter" idx="5"/>
          </p:nvPr>
        </p:nvSpPr>
        <p:spPr/>
        <p:txBody>
          <a:bodyPr/>
          <a:lstStyle/>
          <a:p>
            <a:fld id="{12E76AD4-5A7D-4A1C-A0DA-DAECCDFB5300}" type="slidenum">
              <a:rPr lang="de-DE" smtClean="0"/>
              <a:t>24</a:t>
            </a:fld>
            <a:endParaRPr lang="de-DE" dirty="0"/>
          </a:p>
        </p:txBody>
      </p:sp>
    </p:spTree>
    <p:extLst>
      <p:ext uri="{BB962C8B-B14F-4D97-AF65-F5344CB8AC3E}">
        <p14:creationId xmlns:p14="http://schemas.microsoft.com/office/powerpoint/2010/main" val="2390372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D2FCA-9064-F21D-4AD0-3FAA16D2CF8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226B90A-49AC-9DDE-8C4D-1B77236B466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6639C21-71F8-5C46-132B-0C294D75BF5E}"/>
              </a:ext>
            </a:extLst>
          </p:cNvPr>
          <p:cNvSpPr>
            <a:spLocks noGrp="1"/>
          </p:cNvSpPr>
          <p:nvPr>
            <p:ph type="body" idx="1"/>
          </p:nvPr>
        </p:nvSpPr>
        <p:spPr/>
        <p:txBody>
          <a:bodyPr/>
          <a:lstStyle/>
          <a:p>
            <a:r>
              <a:rPr lang="de-DE" b="0" dirty="0"/>
              <a:t>Nun werfen wir abschließend noch einen Blick auf eine mögliche Abänderung der Aufgabe:</a:t>
            </a:r>
          </a:p>
          <a:p>
            <a:r>
              <a:rPr lang="de-DE" b="0" i="1" dirty="0"/>
              <a:t>Vorlesen der Frage</a:t>
            </a:r>
            <a:endParaRPr lang="de-DE" b="0" dirty="0"/>
          </a:p>
          <a:p>
            <a:r>
              <a:rPr lang="de-DE" b="0" dirty="0"/>
              <a:t>Bitte nehmen Sie sich einen Moment Zeit, um die Aufgabe neu zu formulieren.</a:t>
            </a:r>
          </a:p>
          <a:p>
            <a:endParaRPr lang="de-DE" b="0" dirty="0"/>
          </a:p>
          <a:p>
            <a:r>
              <a:rPr lang="de-DE" b="0" dirty="0"/>
              <a:t>Diese Erweiterung zielt darauf ab, das funktionale Denken gezielt zu vertiefen – insbesondere im Hinblick auf die Richtungsabhängigkeit zwischen den beteiligten Größen: Also die Frage, welche Größe von welcher abhängt.</a:t>
            </a:r>
          </a:p>
          <a:p>
            <a:r>
              <a:rPr lang="de-DE" b="0" dirty="0"/>
              <a:t>Dabei zeigt sich: Ein solches Umdenken erfordert nicht nur ein mathematisches Verständnis, sondern auch eine sprachlich präzise Durchdringung der Aufgabenstellung.</a:t>
            </a:r>
          </a:p>
          <a:p>
            <a:endParaRPr lang="de-DE" b="0" dirty="0"/>
          </a:p>
          <a:p>
            <a:r>
              <a:rPr lang="de-DE" b="0" dirty="0"/>
              <a:t>Damit Lernende in solchen Situationen sprachlich gut unterstützt werden, möchten wir Ihnen auf der nächsten Folie einige sprachsensible Hilfestellungen vorstellen.</a:t>
            </a:r>
          </a:p>
          <a:p>
            <a:endParaRPr lang="de-DE" b="0" dirty="0"/>
          </a:p>
          <a:p>
            <a:endParaRPr lang="de-DE" b="0" dirty="0"/>
          </a:p>
          <a:p>
            <a:endParaRPr lang="de-DE" dirty="0"/>
          </a:p>
        </p:txBody>
      </p:sp>
      <p:sp>
        <p:nvSpPr>
          <p:cNvPr id="4" name="Foliennummernplatzhalter 3">
            <a:extLst>
              <a:ext uri="{FF2B5EF4-FFF2-40B4-BE49-F238E27FC236}">
                <a16:creationId xmlns:a16="http://schemas.microsoft.com/office/drawing/2014/main" id="{C7B9741A-A746-41CB-FCC8-327BCE4756FF}"/>
              </a:ext>
            </a:extLst>
          </p:cNvPr>
          <p:cNvSpPr>
            <a:spLocks noGrp="1"/>
          </p:cNvSpPr>
          <p:nvPr>
            <p:ph type="sldNum" sz="quarter" idx="5"/>
          </p:nvPr>
        </p:nvSpPr>
        <p:spPr/>
        <p:txBody>
          <a:bodyPr/>
          <a:lstStyle/>
          <a:p>
            <a:fld id="{12E76AD4-5A7D-4A1C-A0DA-DAECCDFB5300}" type="slidenum">
              <a:rPr lang="de-DE" smtClean="0"/>
              <a:t>25</a:t>
            </a:fld>
            <a:endParaRPr lang="de-DE" dirty="0"/>
          </a:p>
        </p:txBody>
      </p:sp>
    </p:spTree>
    <p:extLst>
      <p:ext uri="{BB962C8B-B14F-4D97-AF65-F5344CB8AC3E}">
        <p14:creationId xmlns:p14="http://schemas.microsoft.com/office/powerpoint/2010/main" val="27309758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E21BC-55FA-774A-FE6B-B9F5B41106F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6F00F42-BC6C-23B7-78CC-5A43B74F2CC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6EFE189-1F76-4B33-EE60-1247CE6F4B0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Dabei handelt es sich um gezielte Satzbausteine, die bestimmte Aspekte funktionalen Denkens ansprechen.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Objektvorstellung:</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Vorlesen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Zuordnungsvorstellung:</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Vorlesen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Kovariationsvorstellung:</a:t>
            </a:r>
          </a:p>
          <a:p>
            <a:r>
              <a:rPr lang="de-DE" dirty="0"/>
              <a:t>Vorlesen</a:t>
            </a:r>
          </a:p>
          <a:p>
            <a:endParaRPr lang="de-DE" dirty="0"/>
          </a:p>
        </p:txBody>
      </p:sp>
      <p:sp>
        <p:nvSpPr>
          <p:cNvPr id="4" name="Foliennummernplatzhalter 3">
            <a:extLst>
              <a:ext uri="{FF2B5EF4-FFF2-40B4-BE49-F238E27FC236}">
                <a16:creationId xmlns:a16="http://schemas.microsoft.com/office/drawing/2014/main" id="{433283AC-B996-7E50-E08B-1395C991B155}"/>
              </a:ext>
            </a:extLst>
          </p:cNvPr>
          <p:cNvSpPr>
            <a:spLocks noGrp="1"/>
          </p:cNvSpPr>
          <p:nvPr>
            <p:ph type="sldNum" sz="quarter" idx="5"/>
          </p:nvPr>
        </p:nvSpPr>
        <p:spPr/>
        <p:txBody>
          <a:bodyPr/>
          <a:lstStyle/>
          <a:p>
            <a:fld id="{12E76AD4-5A7D-4A1C-A0DA-DAECCDFB5300}" type="slidenum">
              <a:rPr lang="de-DE" smtClean="0"/>
              <a:t>26</a:t>
            </a:fld>
            <a:endParaRPr lang="de-DE" dirty="0"/>
          </a:p>
        </p:txBody>
      </p:sp>
    </p:spTree>
    <p:extLst>
      <p:ext uri="{BB962C8B-B14F-4D97-AF65-F5344CB8AC3E}">
        <p14:creationId xmlns:p14="http://schemas.microsoft.com/office/powerpoint/2010/main" val="33564202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98935-BE11-015A-2D06-DEE707C106E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FC3C53E-B578-9263-0E37-ED65A50E287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0C83495-C955-9E2A-62FC-837C74B82C99}"/>
              </a:ext>
            </a:extLst>
          </p:cNvPr>
          <p:cNvSpPr>
            <a:spLocks noGrp="1"/>
          </p:cNvSpPr>
          <p:nvPr>
            <p:ph type="body" idx="1"/>
          </p:nvPr>
        </p:nvSpPr>
        <p:spPr/>
        <p:txBody>
          <a:bodyPr/>
          <a:lstStyle/>
          <a:p>
            <a:pPr defTabSz="685800">
              <a:defRPr/>
            </a:pPr>
            <a:r>
              <a:rPr lang="de-DE" dirty="0"/>
              <a:t>Nachdem wir nun drei konkrete Diagnoseaufgaben im Detail analysiert haben, möchten wir zum Abschluss den Blick weiten und drei Diagnoseinstrumente vorstellen, die Sie flexibel im eigenen Unterricht einsetzen können – je nach Ziel, Klassenstufe und Schwerpunkt.</a:t>
            </a:r>
          </a:p>
          <a:p>
            <a:pPr defTabSz="685800">
              <a:defRPr/>
            </a:pPr>
            <a:endParaRPr lang="de-DE" dirty="0">
              <a:cs typeface="Calibri" panose="020F0502020204030204"/>
            </a:endParaRPr>
          </a:p>
          <a:p>
            <a:pPr defTabSz="685800">
              <a:defRPr/>
            </a:pPr>
            <a:r>
              <a:rPr lang="de-DE" dirty="0">
                <a:cs typeface="Calibri" panose="020F0502020204030204"/>
              </a:rPr>
              <a:t>Zur Auswahl stehen die </a:t>
            </a:r>
            <a:r>
              <a:rPr lang="de-DE" dirty="0"/>
              <a:t>Diagnoseinstrumente: CODI, FALKE und die SmartTests. (Grundlegende Informationen und die Links dazu finden sie in den Materialien)</a:t>
            </a:r>
            <a:br>
              <a:rPr lang="de-DE" dirty="0"/>
            </a:br>
            <a:r>
              <a:rPr lang="de-DE" dirty="0"/>
              <a:t>Sie haben nun Zeit, sich frei mit den Instrumenten auseinanderzusetzen. Dabei begleiten Sie zwei Leitfragen, die Sie individuell für sich beantworten können:</a:t>
            </a:r>
            <a:br>
              <a:rPr lang="de-DE" dirty="0"/>
            </a:br>
            <a:endParaRPr lang="de-DE" dirty="0"/>
          </a:p>
          <a:p>
            <a:pPr marL="228600" indent="-228600" defTabSz="685800">
              <a:buAutoNum type="arabicPeriod"/>
              <a:defRPr/>
            </a:pPr>
            <a:r>
              <a:rPr lang="de-DE" dirty="0">
                <a:cs typeface="Calibri" panose="020F0502020204030204"/>
              </a:rPr>
              <a:t>Vorlesen</a:t>
            </a:r>
          </a:p>
          <a:p>
            <a:pPr marL="228600" indent="-228600" defTabSz="685800">
              <a:buAutoNum type="arabicPeriod"/>
              <a:defRPr/>
            </a:pPr>
            <a:r>
              <a:rPr lang="de-DE" dirty="0">
                <a:cs typeface="Calibri" panose="020F0502020204030204"/>
              </a:rPr>
              <a:t>Vorlesen</a:t>
            </a:r>
          </a:p>
          <a:p>
            <a:pPr marL="0" indent="0" defTabSz="685800">
              <a:buNone/>
              <a:defRPr/>
            </a:pPr>
            <a:endParaRPr lang="de-DE" dirty="0">
              <a:cs typeface="Calibri" panose="020F0502020204030204"/>
            </a:endParaRPr>
          </a:p>
          <a:p>
            <a:pPr marL="0" indent="0" defTabSz="685800">
              <a:buNone/>
              <a:defRPr/>
            </a:pPr>
            <a:r>
              <a:rPr lang="de-DE" dirty="0"/>
              <a:t>Sie können Ihre Gedanken dazu für sich schriftlich festhalten oder einfach reflektierend durchdenken. Ziel ist es, auf Grundlage der bisherigen Inhalte eine fundierte Entscheidung zu treffen, welches der vorgestellten Diagnoseinstrumente für Ihre Klassenstufe, Ihre Schülerinnen und Schüler und Ihre Unterrichtspraxis am besten geeignet ist.</a:t>
            </a:r>
          </a:p>
          <a:p>
            <a:pPr marL="0" indent="0" defTabSz="685800">
              <a:buNone/>
              <a:defRPr/>
            </a:pPr>
            <a:endParaRPr lang="de-DE" dirty="0">
              <a:cs typeface="Calibri" panose="020F0502020204030204"/>
            </a:endParaRPr>
          </a:p>
          <a:p>
            <a:pPr marL="0" indent="0" defTabSz="685800">
              <a:buNone/>
              <a:defRPr/>
            </a:pPr>
            <a:endParaRPr lang="de-DE" dirty="0">
              <a:cs typeface="Calibri" panose="020F0502020204030204"/>
            </a:endParaRPr>
          </a:p>
        </p:txBody>
      </p:sp>
      <p:sp>
        <p:nvSpPr>
          <p:cNvPr id="4" name="Foliennummernplatzhalter 3">
            <a:extLst>
              <a:ext uri="{FF2B5EF4-FFF2-40B4-BE49-F238E27FC236}">
                <a16:creationId xmlns:a16="http://schemas.microsoft.com/office/drawing/2014/main" id="{946F18C9-4547-4699-C81B-284BB3D4713B}"/>
              </a:ext>
            </a:extLst>
          </p:cNvPr>
          <p:cNvSpPr>
            <a:spLocks noGrp="1"/>
          </p:cNvSpPr>
          <p:nvPr>
            <p:ph type="sldNum" sz="quarter" idx="5"/>
          </p:nvPr>
        </p:nvSpPr>
        <p:spPr/>
        <p:txBody>
          <a:bodyPr/>
          <a:lstStyle/>
          <a:p>
            <a:fld id="{12E76AD4-5A7D-4A1C-A0DA-DAECCDFB5300}" type="slidenum">
              <a:rPr lang="de-DE" smtClean="0"/>
              <a:t>27</a:t>
            </a:fld>
            <a:endParaRPr lang="de-DE" dirty="0"/>
          </a:p>
        </p:txBody>
      </p:sp>
    </p:spTree>
    <p:extLst>
      <p:ext uri="{BB962C8B-B14F-4D97-AF65-F5344CB8AC3E}">
        <p14:creationId xmlns:p14="http://schemas.microsoft.com/office/powerpoint/2010/main" val="2897104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98935-BE11-015A-2D06-DEE707C106E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FC3C53E-B578-9263-0E37-ED65A50E287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0C83495-C955-9E2A-62FC-837C74B82C99}"/>
              </a:ext>
            </a:extLst>
          </p:cNvPr>
          <p:cNvSpPr>
            <a:spLocks noGrp="1"/>
          </p:cNvSpPr>
          <p:nvPr>
            <p:ph type="body" idx="1"/>
          </p:nvPr>
        </p:nvSpPr>
        <p:spPr/>
        <p:txBody>
          <a:bodyPr/>
          <a:lstStyle/>
          <a:p>
            <a:r>
              <a:rPr lang="de-DE" b="0" dirty="0"/>
              <a:t>Bevor wir zum Abschluss kommen, möchten wir Ihnen noch einen Überblick über zentrale Lernschritte beim Aufbau funktionalen Denkens geben.</a:t>
            </a:r>
            <a:br>
              <a:rPr lang="de-DE" b="0" dirty="0"/>
            </a:br>
            <a:r>
              <a:rPr lang="de-DE" b="0" dirty="0"/>
              <a:t>Diese Übersicht zeigt auf einen Blick:</a:t>
            </a:r>
          </a:p>
          <a:p>
            <a:pPr>
              <a:buFont typeface="Arial" panose="020B0604020202020204" pitchFamily="34" charset="0"/>
              <a:buChar char="•"/>
            </a:pPr>
            <a:r>
              <a:rPr lang="de-DE" b="0" dirty="0"/>
              <a:t>Welche Lernschritte beim Verständnis von Funktionen entscheidend sind,</a:t>
            </a:r>
          </a:p>
          <a:p>
            <a:pPr>
              <a:buFont typeface="Arial" panose="020B0604020202020204" pitchFamily="34" charset="0"/>
              <a:buChar char="•"/>
            </a:pPr>
            <a:r>
              <a:rPr lang="de-DE" b="0" dirty="0"/>
              <a:t>welche Kompetenzen Schülerinnen und Schüler jeweils aufbauen sollten,</a:t>
            </a:r>
          </a:p>
          <a:p>
            <a:pPr>
              <a:buFont typeface="Arial" panose="020B0604020202020204" pitchFamily="34" charset="0"/>
              <a:buChar char="•"/>
            </a:pPr>
            <a:r>
              <a:rPr lang="de-DE" b="0" dirty="0"/>
              <a:t>welche typischen Fehler dabei auftreten können – und</a:t>
            </a:r>
          </a:p>
          <a:p>
            <a:pPr>
              <a:buFont typeface="Arial" panose="020B0604020202020204" pitchFamily="34" charset="0"/>
              <a:buChar char="•"/>
            </a:pPr>
            <a:r>
              <a:rPr lang="de-DE" b="0" dirty="0"/>
              <a:t>wie Sie als Lehrkraft gezielt weiterarbeiten können, wenn Sie solche Fehlvorstellungen identifizieren.</a:t>
            </a:r>
          </a:p>
          <a:p>
            <a:r>
              <a:rPr lang="de-DE" b="0" dirty="0"/>
              <a:t>Nutzen Sie die Übersicht gern zur eigenen Orientierung oder als Grundlage für die Planung Ihres Unterrichts.</a:t>
            </a:r>
          </a:p>
          <a:p>
            <a:endParaRPr lang="de-DE" b="0" dirty="0"/>
          </a:p>
          <a:p>
            <a:r>
              <a:rPr lang="de-DE" b="0" dirty="0"/>
              <a:t>Und damit kommen wir zu den zentralen Take-Home-Messages dieses Bausteins – also den wichtigsten Punkten, die Sie aus dieser Einheit mitnehmen können.</a:t>
            </a:r>
          </a:p>
          <a:p>
            <a:endParaRPr lang="de-DE" dirty="0">
              <a:cs typeface="Calibri" panose="020F0502020204030204"/>
            </a:endParaRPr>
          </a:p>
          <a:p>
            <a:endParaRPr lang="de-DE" dirty="0">
              <a:cs typeface="Calibri" panose="020F0502020204030204"/>
            </a:endParaRPr>
          </a:p>
        </p:txBody>
      </p:sp>
      <p:sp>
        <p:nvSpPr>
          <p:cNvPr id="4" name="Foliennummernplatzhalter 3">
            <a:extLst>
              <a:ext uri="{FF2B5EF4-FFF2-40B4-BE49-F238E27FC236}">
                <a16:creationId xmlns:a16="http://schemas.microsoft.com/office/drawing/2014/main" id="{946F18C9-4547-4699-C81B-284BB3D4713B}"/>
              </a:ext>
            </a:extLst>
          </p:cNvPr>
          <p:cNvSpPr>
            <a:spLocks noGrp="1"/>
          </p:cNvSpPr>
          <p:nvPr>
            <p:ph type="sldNum" sz="quarter" idx="5"/>
          </p:nvPr>
        </p:nvSpPr>
        <p:spPr/>
        <p:txBody>
          <a:bodyPr/>
          <a:lstStyle/>
          <a:p>
            <a:fld id="{12E76AD4-5A7D-4A1C-A0DA-DAECCDFB5300}" type="slidenum">
              <a:rPr lang="de-DE" smtClean="0"/>
              <a:t>28</a:t>
            </a:fld>
            <a:endParaRPr lang="de-DE" dirty="0"/>
          </a:p>
        </p:txBody>
      </p:sp>
    </p:spTree>
    <p:extLst>
      <p:ext uri="{BB962C8B-B14F-4D97-AF65-F5344CB8AC3E}">
        <p14:creationId xmlns:p14="http://schemas.microsoft.com/office/powerpoint/2010/main" val="32345605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974FE-4FEB-1472-1DE6-0205C58967E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854DE9E-AC96-2326-3A5E-B26E9A653EE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E9B823D-17FB-7794-3688-E90A1D50FD57}"/>
              </a:ext>
            </a:extLst>
          </p:cNvPr>
          <p:cNvSpPr>
            <a:spLocks noGrp="1"/>
          </p:cNvSpPr>
          <p:nvPr>
            <p:ph type="body" idx="1"/>
          </p:nvPr>
        </p:nvSpPr>
        <p:spPr/>
        <p:txBody>
          <a:bodyPr/>
          <a:lstStyle/>
          <a:p>
            <a:r>
              <a:rPr lang="de-DE" b="0" dirty="0"/>
              <a:t>Zum Abschluss möchten wir Sie einladen, einen Moment innezuhalten und für sich zu reflektieren:</a:t>
            </a:r>
            <a:br>
              <a:rPr lang="de-DE" b="0" dirty="0"/>
            </a:br>
            <a:r>
              <a:rPr lang="de-DE" b="0" dirty="0"/>
              <a:t>(</a:t>
            </a:r>
            <a:r>
              <a:rPr lang="de-DE" b="0" i="1" dirty="0"/>
              <a:t>Frage vorlesen</a:t>
            </a:r>
            <a:r>
              <a:rPr lang="de-DE" b="0" dirty="0"/>
              <a:t>)</a:t>
            </a:r>
            <a:br>
              <a:rPr lang="de-DE" b="0" dirty="0"/>
            </a:br>
            <a:r>
              <a:rPr lang="de-DE" b="0" dirty="0"/>
              <a:t>Sie sehen hier auf einen Blick zentrale Inhalte, die wir gemeinsam im Baustein 3 erarbeitet und zum Teil aus Baustein 1 aufgegriffen haben – von grundlegenden Aspekten funktionalen Denkens über typische Fehlvorstellungen wie den Graph-als-Bild-Fehler, die Illusion der Linearität oder Schwierigkeiten beim Erkennen der Richtungsabhängigkeit, bis hin zu Aspekten sprachsensiblen Mathematikunterrichts und den vorgestellten Diagnoseinstrumenten.</a:t>
            </a:r>
          </a:p>
          <a:p>
            <a:r>
              <a:rPr lang="de-DE" b="0" dirty="0"/>
              <a:t>Die Frage unten lädt Sie ein, Ihre persönlichen Take-Home-Messages zu formulieren.</a:t>
            </a:r>
            <a:br>
              <a:rPr lang="de-DE" b="0" dirty="0"/>
            </a:br>
            <a:r>
              <a:rPr lang="de-DE" b="0" dirty="0"/>
              <a:t>Nutzen Sie die nächsten Minuten, um Ihre Gedanken dazu aufzuschreiben – oder innerlich zu sortieren. Was war für Sie besonders relevant? Was möchten Sie vielleicht direkt im Unterricht ausprobieren?</a:t>
            </a:r>
          </a:p>
          <a:p>
            <a:pPr marL="0" marR="0" lvl="0" indent="0" algn="l" defTabSz="685800">
              <a:lnSpc>
                <a:spcPct val="100000"/>
              </a:lnSpc>
              <a:spcBef>
                <a:spcPts val="0"/>
              </a:spcBef>
              <a:spcAft>
                <a:spcPts val="0"/>
              </a:spcAft>
              <a:buClrTx/>
              <a:buSzTx/>
              <a:buFontTx/>
              <a:buNone/>
              <a:tabLst/>
              <a:defRPr/>
            </a:pPr>
            <a:br>
              <a:rPr lang="de-DE" dirty="0"/>
            </a:br>
            <a:endParaRPr lang="de-DE" b="1" dirty="0"/>
          </a:p>
          <a:p>
            <a:pPr marL="0" marR="0" lvl="0" indent="0" algn="l" defTabSz="685800">
              <a:lnSpc>
                <a:spcPct val="100000"/>
              </a:lnSpc>
              <a:spcBef>
                <a:spcPts val="0"/>
              </a:spcBef>
              <a:spcAft>
                <a:spcPts val="0"/>
              </a:spcAft>
              <a:buClrTx/>
              <a:buSzTx/>
              <a:buFontTx/>
              <a:buNone/>
              <a:tabLst/>
              <a:defRPr/>
            </a:pPr>
            <a:endParaRPr lang="de-DE" b="1" dirty="0"/>
          </a:p>
          <a:p>
            <a:pPr marL="171450" indent="-171450">
              <a:buFontTx/>
              <a:buChar char="-"/>
            </a:pPr>
            <a:endParaRPr lang="en-US" dirty="0">
              <a:cs typeface="Calibri"/>
            </a:endParaRPr>
          </a:p>
        </p:txBody>
      </p:sp>
      <p:sp>
        <p:nvSpPr>
          <p:cNvPr id="4" name="Foliennummernplatzhalter 3">
            <a:extLst>
              <a:ext uri="{FF2B5EF4-FFF2-40B4-BE49-F238E27FC236}">
                <a16:creationId xmlns:a16="http://schemas.microsoft.com/office/drawing/2014/main" id="{B3EAF469-16E5-A488-0943-08568117BA05}"/>
              </a:ext>
            </a:extLst>
          </p:cNvPr>
          <p:cNvSpPr>
            <a:spLocks noGrp="1"/>
          </p:cNvSpPr>
          <p:nvPr>
            <p:ph type="sldNum" sz="quarter" idx="5"/>
          </p:nvPr>
        </p:nvSpPr>
        <p:spPr/>
        <p:txBody>
          <a:bodyPr/>
          <a:lstStyle/>
          <a:p>
            <a:fld id="{12E76AD4-5A7D-4A1C-A0DA-DAECCDFB5300}" type="slidenum">
              <a:rPr lang="de-DE" smtClean="0"/>
              <a:t>29</a:t>
            </a:fld>
            <a:endParaRPr lang="de-DE" dirty="0"/>
          </a:p>
        </p:txBody>
      </p:sp>
    </p:spTree>
    <p:extLst>
      <p:ext uri="{BB962C8B-B14F-4D97-AF65-F5344CB8AC3E}">
        <p14:creationId xmlns:p14="http://schemas.microsoft.com/office/powerpoint/2010/main" val="849504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5E1BB-C606-CD83-DD36-E5F140A8407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EBE530F-5C3D-7445-5DF9-C658F484184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E40FBB7-AA94-61A1-7598-EE0067D0BD6A}"/>
              </a:ext>
            </a:extLst>
          </p:cNvPr>
          <p:cNvSpPr>
            <a:spLocks noGrp="1"/>
          </p:cNvSpPr>
          <p:nvPr>
            <p:ph type="body" idx="1"/>
          </p:nvPr>
        </p:nvSpPr>
        <p:spPr/>
        <p:txBody>
          <a:bodyPr/>
          <a:lstStyle/>
          <a:p>
            <a:r>
              <a:rPr lang="de-DE" b="0" dirty="0"/>
              <a:t>Schauen wir kurz zurück:</a:t>
            </a:r>
          </a:p>
          <a:p>
            <a:r>
              <a:rPr lang="de-DE" b="0" dirty="0"/>
              <a:t>Im ersten Baustein haben Sie zentrale Aspekte funktionalen Denkens erarbeitet – ausgehend von gegenständlichen Experimenten und digitalen Simulationen zu den Kontexten </a:t>
            </a:r>
            <a:r>
              <a:rPr lang="de-DE" b="0" i="1" dirty="0"/>
              <a:t>Wippe</a:t>
            </a:r>
            <a:r>
              <a:rPr lang="de-DE" b="0" dirty="0"/>
              <a:t> und </a:t>
            </a:r>
            <a:r>
              <a:rPr lang="de-DE" b="0" i="1" dirty="0"/>
              <a:t>Rechteck</a:t>
            </a:r>
            <a:r>
              <a:rPr lang="de-DE" b="0" dirty="0"/>
              <a:t>. </a:t>
            </a:r>
          </a:p>
          <a:p>
            <a:r>
              <a:rPr lang="de-DE" b="0" dirty="0"/>
              <a:t>Im zweiten Baustein konnten Sie Diagnoseaufgaben praktisch erproben und Lernendenprodukte erheben. Darüber hinaus bestand die Möglichkeit, ergänzende Unterrichtsmaterialien zu sichten, sich mithilfe von Übersichten zu orientieren und über Fachliteratur gezielt zu vertiefen.</a:t>
            </a:r>
          </a:p>
          <a:p>
            <a:r>
              <a:rPr lang="de-DE" b="0" dirty="0"/>
              <a:t>In diesem dritten Baustein geht es nun um typische Fehlvorstellungen beim funktionalen Denken: Wie lassen sie sich erkennen und diagnostizieren? Und wie kann im Unterricht sinnvoll darauf reagiert werden? Bei einer der Fehlvorstellungen blicken wir zudem auf sprachsensible Unterstützungsansätze.</a:t>
            </a:r>
          </a:p>
          <a:p>
            <a:endParaRPr lang="de-DE" b="0" dirty="0"/>
          </a:p>
          <a:p>
            <a:br>
              <a:rPr lang="de-DE" b="0" i="0" dirty="0">
                <a:effectLst/>
                <a:latin typeface="Aptos"/>
              </a:rPr>
            </a:br>
            <a:endParaRPr lang="de-DE" b="0" i="0" dirty="0">
              <a:solidFill>
                <a:srgbClr val="444444"/>
              </a:solidFill>
              <a:effectLst/>
              <a:latin typeface="Calibri" panose="020F0502020204030204" pitchFamily="34" charset="0"/>
            </a:endParaRPr>
          </a:p>
        </p:txBody>
      </p:sp>
      <p:sp>
        <p:nvSpPr>
          <p:cNvPr id="4" name="Foliennummernplatzhalter 3">
            <a:extLst>
              <a:ext uri="{FF2B5EF4-FFF2-40B4-BE49-F238E27FC236}">
                <a16:creationId xmlns:a16="http://schemas.microsoft.com/office/drawing/2014/main" id="{18F1C7A1-5613-6078-F2CF-6AF9EC4BD2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E76AD4-5A7D-4A1C-A0DA-DAECCDFB5300}"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169367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t>Zum Abschluss möchten wir Ihnen noch einige Stimmen von Lehrkräften aus vorangegangenen Fortbildungen mitgeben. Vielleicht erkennen Sie sich in der einen oder anderen Aussage wieder – oder Sie möchten sie ergänzen oder hinterfragen.</a:t>
            </a:r>
          </a:p>
          <a:p>
            <a:r>
              <a:rPr lang="de-DE" b="0" dirty="0"/>
              <a:t>Diese Statements sind als Reflexionsimpuls gedacht: Was nehmen Sie persönlich aus dem heutigen Baustein mit? Welche Gedanken begleiten Sie zurück in Ihren Unterrichtsalltag?“</a:t>
            </a:r>
          </a:p>
          <a:p>
            <a:pPr>
              <a:buFont typeface="+mj-lt"/>
              <a:buAutoNum type="arabicPeriod"/>
            </a:pPr>
            <a:r>
              <a:rPr lang="de-DE" b="0" dirty="0"/>
              <a:t>„Ich möchte im Unterricht stärker auf die sprachliche Präzision achten – besonders beim Thema abhängige und unabhängige Variable.“</a:t>
            </a:r>
          </a:p>
          <a:p>
            <a:pPr>
              <a:buFont typeface="+mj-lt"/>
              <a:buAutoNum type="arabicPeriod"/>
            </a:pPr>
            <a:r>
              <a:rPr lang="de-DE" b="0" dirty="0"/>
              <a:t>„Die Diagnoseaufgaben zeigen mir, wie wichtig es ist, Denkprozesse sichtbar zu machen, bevor ich in die inhaltliche Korrektur gehe.“</a:t>
            </a:r>
          </a:p>
          <a:p>
            <a:pPr>
              <a:buFont typeface="+mj-lt"/>
              <a:buAutoNum type="arabicPeriod"/>
            </a:pPr>
            <a:r>
              <a:rPr lang="de-DE" b="0" dirty="0"/>
              <a:t>„Ich nehme mit, dass funktionales Denken nicht nur Rechnen ist, sondern viel mit Sprache und Verständnis der Zusammenhänge zu tun hat.“</a:t>
            </a:r>
          </a:p>
          <a:p>
            <a:pPr>
              <a:buFont typeface="+mj-lt"/>
              <a:buAutoNum type="arabicPeriod"/>
            </a:pPr>
            <a:r>
              <a:rPr lang="de-DE" b="0" dirty="0"/>
              <a:t>„Den Fehler der Illusion der Linearität habe ich schon oft erlebt – jetzt weiß ich, wie ich gezielter darauf reagieren kann.“</a:t>
            </a:r>
          </a:p>
          <a:p>
            <a:pPr>
              <a:buFont typeface="+mj-lt"/>
              <a:buAutoNum type="arabicPeriod"/>
            </a:pPr>
            <a:r>
              <a:rPr lang="de-DE" b="0" dirty="0"/>
              <a:t>„Ich werde mir die </a:t>
            </a:r>
            <a:r>
              <a:rPr lang="de-DE" b="0" dirty="0" err="1"/>
              <a:t>Smarttests</a:t>
            </a:r>
            <a:r>
              <a:rPr lang="de-DE" b="0" dirty="0"/>
              <a:t> genauer anschauen – es scheint mir gut geeignet, um in allen Klasse der Sekundarstufe 1 gezielt zu diagnostizieren. Ich muss halt noch warten, bis diese ins Deutsche übersetzt sind!“</a:t>
            </a:r>
          </a:p>
          <a:p>
            <a:pPr>
              <a:buFont typeface="+mj-lt"/>
              <a:buAutoNum type="arabicPeriod"/>
            </a:pPr>
            <a:r>
              <a:rPr lang="de-DE" b="0" dirty="0"/>
              <a:t>„Besonders hilfreich fand ich die Strukturierung der Lernschritte – das hilft mir, meine Unterrichtsplanung noch gezielter auszurichten.“</a:t>
            </a:r>
          </a:p>
          <a:p>
            <a:br>
              <a:rPr lang="de-DE" b="0" dirty="0"/>
            </a:br>
            <a:r>
              <a:rPr lang="de-DE" b="0" dirty="0"/>
              <a:t>„Nehmen Sie sich einen Moment, um für sich zu überlegen: Welches dieser Statements könnte auch von Ihnen stammen – oder was würden Sie ergänzen?“</a:t>
            </a:r>
          </a:p>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30</a:t>
            </a:fld>
            <a:endParaRPr lang="de-DE" dirty="0"/>
          </a:p>
        </p:txBody>
      </p:sp>
    </p:spTree>
    <p:extLst>
      <p:ext uri="{BB962C8B-B14F-4D97-AF65-F5344CB8AC3E}">
        <p14:creationId xmlns:p14="http://schemas.microsoft.com/office/powerpoint/2010/main" val="559731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t>Vielen Dank, dass Sie alle drei Bausteine des Fortbildungsmoduls „Funktionaler Zusammenhang für alle – passgenau mit digitalen Werkzeugen unterrichten“ durchlaufen haben!</a:t>
            </a:r>
          </a:p>
          <a:p>
            <a:r>
              <a:rPr lang="de-DE" b="0" dirty="0"/>
              <a:t>Sie haben sich im Baustein 1 intensiv mit Aspekten funktionalen Denkens beschäftigt – unterstützt durch digitale Werkzeuge und lernförderliche Aufgabenformate.</a:t>
            </a:r>
            <a:br>
              <a:rPr lang="de-DE" b="0" dirty="0"/>
            </a:br>
            <a:r>
              <a:rPr lang="de-DE" b="0" dirty="0"/>
              <a:t>In Baustein 2 konnten Sie das Gelernte erproben und erste Lernendenprodukte gewinnen.</a:t>
            </a:r>
            <a:br>
              <a:rPr lang="de-DE" b="0" dirty="0"/>
            </a:br>
            <a:r>
              <a:rPr lang="de-DE" b="0" dirty="0"/>
              <a:t>Und im heutigen Baustein 3 ging es darum, typische Fehlvorstellungen gezielt zu erkennen – und diesen sprachsensibel und didaktisch sinnvoll zu begegnen.</a:t>
            </a:r>
          </a:p>
          <a:p>
            <a:r>
              <a:rPr lang="de-DE" b="0" dirty="0"/>
              <a:t>Wir hoffen, Sie konnten viele Impulse mitnehmen, die Sie in Ihrem Unterricht weiterbringen.</a:t>
            </a:r>
            <a:br>
              <a:rPr lang="de-DE" b="0" dirty="0"/>
            </a:br>
            <a:r>
              <a:rPr lang="de-DE" b="0" dirty="0"/>
              <a:t>Wir danken Ihnen herzlich für Ihr Engagement und wünschen Ihnen weiterhin viel Erfolg bei der Förderung funktionalen Denkens – und beim gezielten Einsatz digitaler Werkzeuge!</a:t>
            </a:r>
          </a:p>
          <a:p>
            <a:r>
              <a:rPr lang="de-DE" b="0" dirty="0"/>
              <a:t>Vielen Dank und alles Gute!</a:t>
            </a:r>
          </a:p>
          <a:p>
            <a:endParaRPr lang="en-US" dirty="0">
              <a:cs typeface="Calibri"/>
            </a:endParaRPr>
          </a:p>
        </p:txBody>
      </p:sp>
      <p:sp>
        <p:nvSpPr>
          <p:cNvPr id="4" name="Foliennummernplatzhalter 3"/>
          <p:cNvSpPr>
            <a:spLocks noGrp="1"/>
          </p:cNvSpPr>
          <p:nvPr>
            <p:ph type="sldNum" sz="quarter" idx="5"/>
          </p:nvPr>
        </p:nvSpPr>
        <p:spPr/>
        <p:txBody>
          <a:bodyPr/>
          <a:lstStyle/>
          <a:p>
            <a:fld id="{12E76AD4-5A7D-4A1C-A0DA-DAECCDFB5300}" type="slidenum">
              <a:rPr lang="de-DE" smtClean="0"/>
              <a:t>31</a:t>
            </a:fld>
            <a:endParaRPr lang="de-DE" dirty="0"/>
          </a:p>
        </p:txBody>
      </p:sp>
    </p:spTree>
    <p:extLst>
      <p:ext uri="{BB962C8B-B14F-4D97-AF65-F5344CB8AC3E}">
        <p14:creationId xmlns:p14="http://schemas.microsoft.com/office/powerpoint/2010/main" val="15584248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6EA2B8-489A-2D46-9FF2-809674614F4E}"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de-DE"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3682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2800" b="0" dirty="0"/>
              <a:t>Was erwartet Sie nun ganz konkret in Baustein 3?</a:t>
            </a:r>
          </a:p>
          <a:p>
            <a:r>
              <a:rPr lang="de-DE" sz="2800" b="0" dirty="0"/>
              <a:t>Der Baustein gliedert sich in zwei Aktivitäten:</a:t>
            </a:r>
          </a:p>
          <a:p>
            <a:r>
              <a:rPr lang="de-DE" sz="2800" b="0" dirty="0"/>
              <a:t>In Aktivität I widmen wir uns der Diagnose von Schüler:innenvorstellungen. Sie lernen typische Fehlvorstellungen beim funktionalen Denken kennen – und setzen sich damit auseinander, wie man diesen im Unterricht gezielt und adaptiv begegnen kann. Eine Übersicht hilft Ihnen, diese Fehlvorstellungen einzuordnen.</a:t>
            </a:r>
          </a:p>
          <a:p>
            <a:r>
              <a:rPr lang="de-DE" sz="2800" b="0" dirty="0"/>
              <a:t>In Aktivität II rücken wir die Sprache im Mathematikunterricht in den Fokus. Wir greifen die Begriffe abhängige und unabhängige Variable auf – und schauen, welche sprachlichen Hürden Lernende dabei überwinden müssen. Ziel ist es, Verstehensgrundlagen sprachsensibel zu stärken.</a:t>
            </a:r>
          </a:p>
          <a:p>
            <a:endParaRPr lang="de-DE" sz="1800" dirty="0">
              <a:effectLst/>
              <a:latin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12E76AD4-5A7D-4A1C-A0DA-DAECCDFB5300}" type="slidenum">
              <a:rPr lang="de-DE" smtClean="0"/>
              <a:t>4</a:t>
            </a:fld>
            <a:endParaRPr lang="de-DE" dirty="0"/>
          </a:p>
        </p:txBody>
      </p:sp>
    </p:spTree>
    <p:extLst>
      <p:ext uri="{BB962C8B-B14F-4D97-AF65-F5344CB8AC3E}">
        <p14:creationId xmlns:p14="http://schemas.microsoft.com/office/powerpoint/2010/main" val="1688807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r>
              <a:rPr lang="de-DE" sz="1800" dirty="0">
                <a:effectLst/>
                <a:latin typeface="Calibri" panose="020F0502020204030204" pitchFamily="34" charset="0"/>
                <a:ea typeface="Calibri" panose="020F0502020204030204" pitchFamily="34" charset="0"/>
                <a:cs typeface="Times New Roman" panose="02020603050405020304" pitchFamily="18" charset="0"/>
              </a:rPr>
              <a:t> </a:t>
            </a:r>
            <a:endParaRPr lang="de-DE" sz="1800" dirty="0">
              <a:effectLst/>
              <a:latin typeface="Calibri" panose="020F0502020204030204" pitchFamily="34" charset="0"/>
              <a:cs typeface="Times New Roman" panose="02020603050405020304" pitchFamily="18" charset="0"/>
            </a:endParaRPr>
          </a:p>
          <a:p>
            <a:endParaRPr lang="de-DE" sz="1800" dirty="0">
              <a:effectLst/>
              <a:latin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12E76AD4-5A7D-4A1C-A0DA-DAECCDFB5300}" type="slidenum">
              <a:rPr lang="de-DE" smtClean="0"/>
              <a:t>5</a:t>
            </a:fld>
            <a:endParaRPr lang="de-DE" dirty="0"/>
          </a:p>
        </p:txBody>
      </p:sp>
    </p:spTree>
    <p:extLst>
      <p:ext uri="{BB962C8B-B14F-4D97-AF65-F5344CB8AC3E}">
        <p14:creationId xmlns:p14="http://schemas.microsoft.com/office/powerpoint/2010/main" val="3785794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FA835-8229-C034-EB64-B88DDA92FC9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30B3E04-B0FD-836A-C720-543F5D1F783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51CC1B1-E3C2-8DE6-08A4-81A7E0828AD2}"/>
              </a:ext>
            </a:extLst>
          </p:cNvPr>
          <p:cNvSpPr>
            <a:spLocks noGrp="1"/>
          </p:cNvSpPr>
          <p:nvPr>
            <p:ph type="body" idx="1"/>
          </p:nvPr>
        </p:nvSpPr>
        <p:spPr/>
        <p:txBody>
          <a:bodyPr/>
          <a:lstStyle/>
          <a:p>
            <a:r>
              <a:rPr lang="de-DE" sz="2800" b="0" dirty="0"/>
              <a:t>Bevor wir konkrete Beispiele betrachten, möchten wir kurz klären, was eigentlich unter </a:t>
            </a:r>
            <a:r>
              <a:rPr lang="de-DE" sz="2800" b="0" i="1" dirty="0"/>
              <a:t>diagnostischen Aufgaben</a:t>
            </a:r>
            <a:r>
              <a:rPr lang="de-DE" sz="2800" b="0" dirty="0"/>
              <a:t> verstanden wird?</a:t>
            </a:r>
          </a:p>
          <a:p>
            <a:r>
              <a:rPr lang="de-DE" sz="2800" b="0" dirty="0"/>
              <a:t>Vorlesen: „Diagnostische Aufgaben sind gezielt konstruiert, um Fehlvorstellungen sichtbar zu machen, die fehlerhaften Aufgabenbearbeitungen zugrunde liegen können.“</a:t>
            </a:r>
          </a:p>
          <a:p>
            <a:r>
              <a:rPr lang="de-DE" sz="2800" b="0" dirty="0"/>
              <a:t>Die zweite Frage auf der Folie leitet dann direkt über zu unserem nächsten Schwerpunkt:</a:t>
            </a:r>
            <a:br>
              <a:rPr lang="de-DE" sz="2800" b="0" dirty="0"/>
            </a:br>
            <a:r>
              <a:rPr lang="de-DE" sz="2800" b="0" dirty="0"/>
              <a:t>Welche typischen Fehlvorstellungen im funktionalen Denken wurden durch die Forschung herausgearbeitet?</a:t>
            </a:r>
            <a:br>
              <a:rPr lang="de-DE" sz="2800" b="0" dirty="0"/>
            </a:br>
            <a:r>
              <a:rPr lang="de-DE" sz="2800" b="0" dirty="0"/>
              <a:t>Genau das schauen wir uns jetzt gemeinsam an.</a:t>
            </a:r>
          </a:p>
          <a:p>
            <a:endParaRPr lang="de-DE" dirty="0"/>
          </a:p>
          <a:p>
            <a:endParaRPr lang="de-DE" dirty="0"/>
          </a:p>
        </p:txBody>
      </p:sp>
      <p:sp>
        <p:nvSpPr>
          <p:cNvPr id="4" name="Foliennummernplatzhalter 3">
            <a:extLst>
              <a:ext uri="{FF2B5EF4-FFF2-40B4-BE49-F238E27FC236}">
                <a16:creationId xmlns:a16="http://schemas.microsoft.com/office/drawing/2014/main" id="{D6B595F2-3C6D-0239-C463-D6DA4A98D7BF}"/>
              </a:ext>
            </a:extLst>
          </p:cNvPr>
          <p:cNvSpPr>
            <a:spLocks noGrp="1"/>
          </p:cNvSpPr>
          <p:nvPr>
            <p:ph type="sldNum" sz="quarter" idx="5"/>
          </p:nvPr>
        </p:nvSpPr>
        <p:spPr/>
        <p:txBody>
          <a:bodyPr/>
          <a:lstStyle/>
          <a:p>
            <a:fld id="{12E76AD4-5A7D-4A1C-A0DA-DAECCDFB5300}" type="slidenum">
              <a:rPr lang="de-DE" smtClean="0"/>
              <a:t>6</a:t>
            </a:fld>
            <a:endParaRPr lang="de-DE" dirty="0"/>
          </a:p>
        </p:txBody>
      </p:sp>
    </p:spTree>
    <p:extLst>
      <p:ext uri="{BB962C8B-B14F-4D97-AF65-F5344CB8AC3E}">
        <p14:creationId xmlns:p14="http://schemas.microsoft.com/office/powerpoint/2010/main" val="1959913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5A8A3-2CF1-6960-E9F9-BC2758333F0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B06A1FF-FB20-0D48-7D95-80A4DADE629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462C487-566C-20F8-2760-45A7E0D0DAD8}"/>
              </a:ext>
            </a:extLst>
          </p:cNvPr>
          <p:cNvSpPr>
            <a:spLocks noGrp="1"/>
          </p:cNvSpPr>
          <p:nvPr>
            <p:ph type="body" idx="1"/>
          </p:nvPr>
        </p:nvSpPr>
        <p:spPr/>
        <p:txBody>
          <a:bodyPr/>
          <a:lstStyle/>
          <a:p>
            <a:r>
              <a:rPr lang="de-DE" dirty="0"/>
              <a:t>Nun geht es los mit der ersten Diagnoseaufgabe: </a:t>
            </a:r>
            <a:r>
              <a:rPr lang="de-DE" i="1" dirty="0"/>
              <a:t>„Der König des Schreckens“</a:t>
            </a:r>
            <a:r>
              <a:rPr lang="de-DE" dirty="0"/>
              <a:t>.</a:t>
            </a:r>
          </a:p>
          <a:p>
            <a:r>
              <a:rPr lang="de-DE" dirty="0"/>
              <a:t>Auf der Folie sehen Sie die Aufgabenstellung und die Bearbeitung eines Schülers – in diesem Fall von Alex.</a:t>
            </a:r>
            <a:br>
              <a:rPr lang="de-DE" dirty="0"/>
            </a:br>
            <a:endParaRPr lang="de-DE" dirty="0"/>
          </a:p>
          <a:p>
            <a:r>
              <a:rPr lang="de-DE" dirty="0"/>
              <a:t>Pause </a:t>
            </a:r>
          </a:p>
          <a:p>
            <a:br>
              <a:rPr lang="de-DE" dirty="0"/>
            </a:br>
            <a:r>
              <a:rPr lang="de-DE" dirty="0"/>
              <a:t>Die Bearbeitung von Alex werden wir in der nächsten Folie genauer analysieren.</a:t>
            </a:r>
          </a:p>
          <a:p>
            <a:r>
              <a:rPr lang="de-DE" dirty="0"/>
              <a:t>Haben auch Ihre Schülerinnen und Schüler im Unterricht ähnlich auf diese Aufgabe reagiert?</a:t>
            </a:r>
            <a:br>
              <a:rPr lang="de-DE" dirty="0"/>
            </a:br>
            <a:r>
              <a:rPr lang="de-DE" dirty="0"/>
              <a:t>Aufgabe und Bearbeitung finden Sie übrigens auch in den Materialien unter dem gleichnamigen Titel.</a:t>
            </a:r>
            <a:br>
              <a:rPr lang="de-DE" dirty="0"/>
            </a:br>
            <a:r>
              <a:rPr lang="de-DE" dirty="0"/>
              <a:t>Weiter geht’s auf der nächsten Folie – dort erwartet Sie der konkrete Arbeitsauftrag.</a:t>
            </a:r>
          </a:p>
        </p:txBody>
      </p:sp>
      <p:sp>
        <p:nvSpPr>
          <p:cNvPr id="4" name="Foliennummernplatzhalter 3">
            <a:extLst>
              <a:ext uri="{FF2B5EF4-FFF2-40B4-BE49-F238E27FC236}">
                <a16:creationId xmlns:a16="http://schemas.microsoft.com/office/drawing/2014/main" id="{169B13BE-9D26-8B41-57C3-15870196FB05}"/>
              </a:ext>
            </a:extLst>
          </p:cNvPr>
          <p:cNvSpPr>
            <a:spLocks noGrp="1"/>
          </p:cNvSpPr>
          <p:nvPr>
            <p:ph type="sldNum" sz="quarter" idx="5"/>
          </p:nvPr>
        </p:nvSpPr>
        <p:spPr/>
        <p:txBody>
          <a:bodyPr/>
          <a:lstStyle/>
          <a:p>
            <a:fld id="{12E76AD4-5A7D-4A1C-A0DA-DAECCDFB5300}" type="slidenum">
              <a:rPr lang="de-DE" smtClean="0"/>
              <a:t>7</a:t>
            </a:fld>
            <a:endParaRPr lang="de-DE" dirty="0"/>
          </a:p>
        </p:txBody>
      </p:sp>
    </p:spTree>
    <p:extLst>
      <p:ext uri="{BB962C8B-B14F-4D97-AF65-F5344CB8AC3E}">
        <p14:creationId xmlns:p14="http://schemas.microsoft.com/office/powerpoint/2010/main" val="1606671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FA835-8229-C034-EB64-B88DDA92FC9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30B3E04-B0FD-836A-C720-543F5D1F783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51CC1B1-E3C2-8DE6-08A4-81A7E0828AD2}"/>
              </a:ext>
            </a:extLst>
          </p:cNvPr>
          <p:cNvSpPr>
            <a:spLocks noGrp="1"/>
          </p:cNvSpPr>
          <p:nvPr>
            <p:ph type="body" idx="1"/>
          </p:nvPr>
        </p:nvSpPr>
        <p:spPr/>
        <p:txBody>
          <a:bodyPr/>
          <a:lstStyle/>
          <a:p>
            <a:r>
              <a:rPr lang="de-DE" b="0" dirty="0"/>
              <a:t>Kommen wir nun zum Arbeitsauftrag für Sie – in der Rolle der Lehrkraft.</a:t>
            </a:r>
            <a:br>
              <a:rPr lang="de-DE" b="0" dirty="0"/>
            </a:br>
            <a:r>
              <a:rPr lang="de-DE" b="0" dirty="0"/>
              <a:t>Ziel ist es, die Lernendenbearbeitung von Alex genauer zu analysieren.</a:t>
            </a:r>
          </a:p>
          <a:p>
            <a:r>
              <a:rPr lang="de-DE" b="0" dirty="0"/>
              <a:t>Vorlesen des Arbeitsauftrags</a:t>
            </a:r>
            <a:br>
              <a:rPr lang="de-DE" b="0" dirty="0"/>
            </a:br>
            <a:r>
              <a:rPr lang="de-DE" b="0" dirty="0"/>
              <a:t>Den Arbeitsauftrag finden Sie auch in den Materialien.</a:t>
            </a:r>
          </a:p>
          <a:p>
            <a:r>
              <a:rPr lang="de-DE" b="0" dirty="0"/>
              <a:t>Wenn Sie Ihre Beobachtungen notiert haben, geht es weiter mit der fachdidaktischen Analyse dieser Aufgabe.</a:t>
            </a:r>
          </a:p>
          <a:p>
            <a:endParaRPr lang="de-DE" b="0" dirty="0"/>
          </a:p>
        </p:txBody>
      </p:sp>
      <p:sp>
        <p:nvSpPr>
          <p:cNvPr id="4" name="Foliennummernplatzhalter 3">
            <a:extLst>
              <a:ext uri="{FF2B5EF4-FFF2-40B4-BE49-F238E27FC236}">
                <a16:creationId xmlns:a16="http://schemas.microsoft.com/office/drawing/2014/main" id="{D6B595F2-3C6D-0239-C463-D6DA4A98D7BF}"/>
              </a:ext>
            </a:extLst>
          </p:cNvPr>
          <p:cNvSpPr>
            <a:spLocks noGrp="1"/>
          </p:cNvSpPr>
          <p:nvPr>
            <p:ph type="sldNum" sz="quarter" idx="5"/>
          </p:nvPr>
        </p:nvSpPr>
        <p:spPr/>
        <p:txBody>
          <a:bodyPr/>
          <a:lstStyle/>
          <a:p>
            <a:fld id="{12E76AD4-5A7D-4A1C-A0DA-DAECCDFB5300}" type="slidenum">
              <a:rPr lang="de-DE" smtClean="0"/>
              <a:t>8</a:t>
            </a:fld>
            <a:endParaRPr lang="de-DE" dirty="0"/>
          </a:p>
        </p:txBody>
      </p:sp>
    </p:spTree>
    <p:extLst>
      <p:ext uri="{BB962C8B-B14F-4D97-AF65-F5344CB8AC3E}">
        <p14:creationId xmlns:p14="http://schemas.microsoft.com/office/powerpoint/2010/main" val="1959913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03EA2-E697-B191-1CEE-67B6E5BA815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D772B9C-05B4-8657-274F-87402D3EB31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0D9EA4B-7463-5872-2E9E-0E4EF92BA246}"/>
              </a:ext>
            </a:extLst>
          </p:cNvPr>
          <p:cNvSpPr>
            <a:spLocks noGrp="1"/>
          </p:cNvSpPr>
          <p:nvPr>
            <p:ph type="body" idx="1"/>
          </p:nvPr>
        </p:nvSpPr>
        <p:spPr/>
        <p:txBody>
          <a:bodyPr/>
          <a:lstStyle/>
          <a:p>
            <a:r>
              <a:rPr lang="de-DE" dirty="0"/>
              <a:t>Wir schauen gemeinsam, welche typischen Vorstellungen oder auch Missverständnisse sich in der Bearbeitung zeigen – und wie sich diese mit Erkenntnissen aus der Mathematikdidaktik einordnen lassen.</a:t>
            </a:r>
          </a:p>
          <a:p>
            <a:r>
              <a:rPr lang="de-DE" dirty="0"/>
              <a:t>Vorlesen</a:t>
            </a:r>
          </a:p>
          <a:p>
            <a:endParaRPr lang="de-DE" dirty="0"/>
          </a:p>
        </p:txBody>
      </p:sp>
      <p:sp>
        <p:nvSpPr>
          <p:cNvPr id="4" name="Foliennummernplatzhalter 3">
            <a:extLst>
              <a:ext uri="{FF2B5EF4-FFF2-40B4-BE49-F238E27FC236}">
                <a16:creationId xmlns:a16="http://schemas.microsoft.com/office/drawing/2014/main" id="{AA8F6A01-FD90-EFAC-F080-9F950EF29E9A}"/>
              </a:ext>
            </a:extLst>
          </p:cNvPr>
          <p:cNvSpPr>
            <a:spLocks noGrp="1"/>
          </p:cNvSpPr>
          <p:nvPr>
            <p:ph type="sldNum" sz="quarter" idx="5"/>
          </p:nvPr>
        </p:nvSpPr>
        <p:spPr/>
        <p:txBody>
          <a:bodyPr/>
          <a:lstStyle/>
          <a:p>
            <a:fld id="{12E76AD4-5A7D-4A1C-A0DA-DAECCDFB5300}" type="slidenum">
              <a:rPr lang="de-DE" smtClean="0"/>
              <a:t>9</a:t>
            </a:fld>
            <a:endParaRPr lang="de-DE" dirty="0"/>
          </a:p>
        </p:txBody>
      </p:sp>
    </p:spTree>
    <p:extLst>
      <p:ext uri="{BB962C8B-B14F-4D97-AF65-F5344CB8AC3E}">
        <p14:creationId xmlns:p14="http://schemas.microsoft.com/office/powerpoint/2010/main" val="34100893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7.jp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descr="Ein Bild, das Grün enthält.&#10;&#10;Automatisch generierte Beschreibung">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77"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Text</a:t>
            </a:r>
          </a:p>
        </p:txBody>
      </p:sp>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525583" y="5949499"/>
            <a:ext cx="1662867" cy="373677"/>
          </a:xfrm>
          <a:prstGeom prst="rect">
            <a:avLst/>
          </a:prstGeom>
        </p:spPr>
      </p:pic>
      <p:pic>
        <p:nvPicPr>
          <p:cNvPr id="10" name="Grafik 9">
            <a:extLst>
              <a:ext uri="{FF2B5EF4-FFF2-40B4-BE49-F238E27FC236}">
                <a16:creationId xmlns:a16="http://schemas.microsoft.com/office/drawing/2014/main" id="{E6BA698C-2844-41AF-AF72-60F07D364C0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927251" y="5606861"/>
            <a:ext cx="2268000" cy="1197588"/>
          </a:xfrm>
          <a:prstGeom prst="rect">
            <a:avLst/>
          </a:prstGeom>
        </p:spPr>
      </p:pic>
      <p:pic>
        <p:nvPicPr>
          <p:cNvPr id="12" name="Grafik 11">
            <a:extLst>
              <a:ext uri="{FF2B5EF4-FFF2-40B4-BE49-F238E27FC236}">
                <a16:creationId xmlns:a16="http://schemas.microsoft.com/office/drawing/2014/main" id="{904A1374-13FA-4A23-A992-A555720B671C}"/>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551384" y="563467"/>
            <a:ext cx="2520280" cy="582723"/>
          </a:xfrm>
          <a:prstGeom prst="rect">
            <a:avLst/>
          </a:prstGeom>
        </p:spPr>
      </p:pic>
    </p:spTree>
    <p:extLst>
      <p:ext uri="{BB962C8B-B14F-4D97-AF65-F5344CB8AC3E}">
        <p14:creationId xmlns:p14="http://schemas.microsoft.com/office/powerpoint/2010/main" val="151877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1363397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38695367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2400" y="1070401"/>
            <a:ext cx="108114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a:xfrm>
            <a:off x="9110400" y="6356351"/>
            <a:ext cx="2743200" cy="366183"/>
          </a:xfrm>
        </p:spPr>
        <p:txBody>
          <a:bodyPr/>
          <a:lstStyle/>
          <a:p>
            <a:fld id="{9DC87056-A966-497F-98D7-6A5E601F86AF}" type="slidenum">
              <a:rPr lang="de-DE" smtClean="0"/>
              <a:pPr/>
              <a:t>‹Nr.›</a:t>
            </a:fld>
            <a:endParaRPr lang="de-DE"/>
          </a:p>
        </p:txBody>
      </p:sp>
      <p:sp>
        <p:nvSpPr>
          <p:cNvPr id="7" name="Inhaltsplatzhalter 6"/>
          <p:cNvSpPr>
            <a:spLocks noGrp="1"/>
          </p:cNvSpPr>
          <p:nvPr>
            <p:ph sz="quarter" idx="13"/>
          </p:nvPr>
        </p:nvSpPr>
        <p:spPr>
          <a:xfrm>
            <a:off x="542399" y="2683200"/>
            <a:ext cx="5256000" cy="2644925"/>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Inhaltsplatzhalter 8"/>
          <p:cNvSpPr>
            <a:spLocks noGrp="1"/>
          </p:cNvSpPr>
          <p:nvPr>
            <p:ph sz="quarter" idx="14"/>
          </p:nvPr>
        </p:nvSpPr>
        <p:spPr>
          <a:xfrm>
            <a:off x="6096000" y="2683201"/>
            <a:ext cx="5257800" cy="2645833"/>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205142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elfolie">
    <p:spTree>
      <p:nvGrpSpPr>
        <p:cNvPr id="1" name=""/>
        <p:cNvGrpSpPr/>
        <p:nvPr/>
      </p:nvGrpSpPr>
      <p:grpSpPr>
        <a:xfrm>
          <a:off x="0" y="0"/>
          <a:ext cx="0" cy="0"/>
          <a:chOff x="0" y="0"/>
          <a:chExt cx="0" cy="0"/>
        </a:xfrm>
      </p:grpSpPr>
      <p:sp>
        <p:nvSpPr>
          <p:cNvPr id="2" name="Titel 1"/>
          <p:cNvSpPr>
            <a:spLocks noGrp="1"/>
          </p:cNvSpPr>
          <p:nvPr>
            <p:ph type="title"/>
          </p:nvPr>
        </p:nvSpPr>
        <p:spPr>
          <a:xfrm>
            <a:off x="542400" y="2739268"/>
            <a:ext cx="10809600" cy="1324800"/>
          </a:xfrm>
          <a:prstGeom prst="rect">
            <a:avLst/>
          </a:prstGeom>
        </p:spPr>
        <p:txBody>
          <a:bodyPr/>
          <a:lstStyle>
            <a:lvl1pPr>
              <a:defRPr sz="32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a:xfrm>
            <a:off x="4036800" y="6356351"/>
            <a:ext cx="4114800" cy="366183"/>
          </a:xfrm>
        </p:spPr>
        <p:txBody>
          <a:bodyPr/>
          <a:lstStyle/>
          <a:p>
            <a:endParaRPr lang="de-DE"/>
          </a:p>
        </p:txBody>
      </p:sp>
      <p:sp>
        <p:nvSpPr>
          <p:cNvPr id="5" name="Foliennummernplatzhalter 4"/>
          <p:cNvSpPr>
            <a:spLocks noGrp="1"/>
          </p:cNvSpPr>
          <p:nvPr>
            <p:ph type="sldNum" sz="quarter" idx="12"/>
          </p:nvPr>
        </p:nvSpPr>
        <p:spPr>
          <a:xfrm>
            <a:off x="9108440" y="6356351"/>
            <a:ext cx="2743200" cy="366183"/>
          </a:xfrm>
        </p:spPr>
        <p:txBody>
          <a:bodyPr/>
          <a:lstStyle/>
          <a:p>
            <a:fld id="{9DC87056-A966-497F-98D7-6A5E601F86AF}" type="slidenum">
              <a:rPr lang="de-DE" smtClean="0"/>
              <a:pPr/>
              <a:t>‹Nr.›</a:t>
            </a:fld>
            <a:endParaRPr lang="de-DE"/>
          </a:p>
        </p:txBody>
      </p:sp>
      <p:sp>
        <p:nvSpPr>
          <p:cNvPr id="9" name="Inhaltsplatzhalter 8"/>
          <p:cNvSpPr>
            <a:spLocks noGrp="1"/>
          </p:cNvSpPr>
          <p:nvPr>
            <p:ph sz="quarter" idx="13" hasCustomPrompt="1"/>
          </p:nvPr>
        </p:nvSpPr>
        <p:spPr>
          <a:xfrm>
            <a:off x="542400" y="4060674"/>
            <a:ext cx="10809600" cy="935567"/>
          </a:xfrm>
          <a:prstGeom prst="rect">
            <a:avLst/>
          </a:prstGeom>
        </p:spPr>
        <p:txBody>
          <a:bodyPr/>
          <a:lstStyle>
            <a:lvl1pPr marL="0" indent="0">
              <a:buFontTx/>
              <a:buNone/>
              <a:defRPr sz="2533" baseline="0">
                <a:latin typeface="Arial" panose="020B0604020202020204" pitchFamily="34" charset="0"/>
                <a:cs typeface="Arial" panose="020B0604020202020204" pitchFamily="34" charset="0"/>
              </a:defRPr>
            </a:lvl1pPr>
          </a:lstStyle>
          <a:p>
            <a:pPr lvl="0"/>
            <a:r>
              <a:rPr lang="de-DE">
                <a:latin typeface="Arial" panose="020B0604020202020204" pitchFamily="34" charset="0"/>
                <a:cs typeface="Arial" panose="020B0604020202020204" pitchFamily="34" charset="0"/>
              </a:rPr>
              <a:t>Formatvorlage des Untertitelmasters durch Klicken bearbeiten</a:t>
            </a:r>
            <a:endParaRPr lang="de-DE"/>
          </a:p>
        </p:txBody>
      </p:sp>
    </p:spTree>
    <p:extLst>
      <p:ext uri="{BB962C8B-B14F-4D97-AF65-F5344CB8AC3E}">
        <p14:creationId xmlns:p14="http://schemas.microsoft.com/office/powerpoint/2010/main" val="26966142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a:xfrm>
            <a:off x="1" y="6523831"/>
            <a:ext cx="624254" cy="166998"/>
          </a:xfrm>
        </p:spPr>
        <p:txBody>
          <a:bodyPr/>
          <a:lstStyle/>
          <a:p>
            <a:fld id="{8C61EB5E-53A7-4DEC-945D-5A8AF1014CBF}" type="slidenum">
              <a:rPr lang="de-DE" smtClean="0"/>
              <a:t>‹Nr.›</a:t>
            </a:fld>
            <a:endParaRPr lang="de-DE" dirty="0"/>
          </a:p>
        </p:txBody>
      </p:sp>
    </p:spTree>
    <p:extLst>
      <p:ext uri="{BB962C8B-B14F-4D97-AF65-F5344CB8AC3E}">
        <p14:creationId xmlns:p14="http://schemas.microsoft.com/office/powerpoint/2010/main" val="33090029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Tree>
    <p:extLst>
      <p:ext uri="{BB962C8B-B14F-4D97-AF65-F5344CB8AC3E}">
        <p14:creationId xmlns:p14="http://schemas.microsoft.com/office/powerpoint/2010/main" val="36904753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757307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2400" y="1070401"/>
            <a:ext cx="108114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p:txBody>
          <a:bodyPr/>
          <a:lstStyle/>
          <a:p>
            <a:endParaRPr lang="de-DE" dirty="0"/>
          </a:p>
        </p:txBody>
      </p:sp>
      <p:sp>
        <p:nvSpPr>
          <p:cNvPr id="5" name="Foliennummernplatzhalter 4"/>
          <p:cNvSpPr>
            <a:spLocks noGrp="1"/>
          </p:cNvSpPr>
          <p:nvPr>
            <p:ph type="sldNum" sz="quarter" idx="12"/>
          </p:nvPr>
        </p:nvSpPr>
        <p:spPr>
          <a:xfrm>
            <a:off x="9110400" y="6356351"/>
            <a:ext cx="2743200" cy="366183"/>
          </a:xfrm>
        </p:spPr>
        <p:txBody>
          <a:bodyPr/>
          <a:lstStyle/>
          <a:p>
            <a:fld id="{9DC87056-A966-497F-98D7-6A5E601F86AF}" type="slidenum">
              <a:rPr lang="de-DE" smtClean="0"/>
              <a:pPr/>
              <a:t>‹Nr.›</a:t>
            </a:fld>
            <a:endParaRPr lang="de-DE" dirty="0"/>
          </a:p>
        </p:txBody>
      </p:sp>
      <p:sp>
        <p:nvSpPr>
          <p:cNvPr id="7" name="Inhaltsplatzhalter 6"/>
          <p:cNvSpPr>
            <a:spLocks noGrp="1"/>
          </p:cNvSpPr>
          <p:nvPr>
            <p:ph sz="quarter" idx="13"/>
          </p:nvPr>
        </p:nvSpPr>
        <p:spPr>
          <a:xfrm>
            <a:off x="542399" y="2683200"/>
            <a:ext cx="5256000" cy="2644925"/>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Inhaltsplatzhalter 8"/>
          <p:cNvSpPr>
            <a:spLocks noGrp="1"/>
          </p:cNvSpPr>
          <p:nvPr>
            <p:ph sz="quarter" idx="14"/>
          </p:nvPr>
        </p:nvSpPr>
        <p:spPr>
          <a:xfrm>
            <a:off x="6096000" y="2683201"/>
            <a:ext cx="5257800" cy="2645833"/>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7099875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folie_heiEDU">
    <p:spTree>
      <p:nvGrpSpPr>
        <p:cNvPr id="1" name=""/>
        <p:cNvGrpSpPr/>
        <p:nvPr/>
      </p:nvGrpSpPr>
      <p:grpSpPr>
        <a:xfrm>
          <a:off x="0" y="0"/>
          <a:ext cx="0" cy="0"/>
          <a:chOff x="0" y="0"/>
          <a:chExt cx="0" cy="0"/>
        </a:xfrm>
      </p:grpSpPr>
      <p:sp>
        <p:nvSpPr>
          <p:cNvPr id="3" name="Inhaltsplatzhalter 2"/>
          <p:cNvSpPr txBox="1">
            <a:spLocks/>
          </p:cNvSpPr>
          <p:nvPr userDrawn="1"/>
        </p:nvSpPr>
        <p:spPr>
          <a:xfrm>
            <a:off x="542401" y="2965337"/>
            <a:ext cx="7614628" cy="3468009"/>
          </a:xfrm>
          <a:prstGeom prst="rect">
            <a:avLst/>
          </a:prstGeom>
        </p:spPr>
        <p:txBody>
          <a:bodyPr anchor="b"/>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3200" dirty="0">
              <a:latin typeface="Arial" panose="020B0604020202020204" pitchFamily="34" charset="0"/>
              <a:cs typeface="Arial" panose="020B0604020202020204" pitchFamily="34" charset="0"/>
            </a:endParaRPr>
          </a:p>
          <a:p>
            <a:pPr marL="0" indent="0">
              <a:buNone/>
            </a:pPr>
            <a:r>
              <a:rPr lang="de-DE" sz="2000" dirty="0">
                <a:latin typeface="Arial" panose="020B0604020202020204" pitchFamily="34" charset="0"/>
                <a:cs typeface="Arial" panose="020B0604020202020204" pitchFamily="34" charset="0"/>
              </a:rPr>
              <a:t>Die Heidelberg School of Education (HSE) ist eine gemeinsame hochschulübergreifende Einrichtung von Pädagogischer Hochschule Heidelberg und Universität Heidelberg. Für das Verbundvorhaben</a:t>
            </a:r>
            <a:r>
              <a:rPr lang="de-DE" sz="2000" baseline="0" dirty="0">
                <a:latin typeface="Arial" panose="020B0604020202020204" pitchFamily="34" charset="0"/>
                <a:cs typeface="Arial" panose="020B0604020202020204" pitchFamily="34" charset="0"/>
              </a:rPr>
              <a:t> MINT-ProNeD verantwortet sie </a:t>
            </a:r>
            <a:r>
              <a:rPr lang="de-DE" sz="2000" dirty="0">
                <a:latin typeface="Arial" panose="020B0604020202020204" pitchFamily="34" charset="0"/>
                <a:cs typeface="Arial" panose="020B0604020202020204" pitchFamily="34" charset="0"/>
              </a:rPr>
              <a:t>den Projektstandort Heidelberg.</a:t>
            </a:r>
          </a:p>
          <a:p>
            <a:pPr marL="0" indent="0">
              <a:buNone/>
            </a:pPr>
            <a:endParaRPr lang="de-DE" sz="2000" dirty="0">
              <a:latin typeface="Arial" panose="020B0604020202020204" pitchFamily="34" charset="0"/>
              <a:cs typeface="Arial" panose="020B0604020202020204" pitchFamily="34" charset="0"/>
            </a:endParaRPr>
          </a:p>
          <a:p>
            <a:pPr marL="0" indent="0">
              <a:buNone/>
            </a:pPr>
            <a:r>
              <a:rPr lang="de-DE" sz="2000" dirty="0">
                <a:latin typeface="Arial" panose="020B0604020202020204" pitchFamily="34" charset="0"/>
                <a:cs typeface="Arial" panose="020B0604020202020204" pitchFamily="34" charset="0"/>
              </a:rPr>
              <a:t>Das Verbundvorhaben MINT-ProNeD wird im Kompetenzverbund lernen:digital durch die Europäische Union – NextGenerationEU finanziert und durch das Bundesministerium für Bildung und</a:t>
            </a:r>
            <a:r>
              <a:rPr lang="de-DE" sz="2000" baseline="0" dirty="0">
                <a:latin typeface="Arial" panose="020B0604020202020204" pitchFamily="34" charset="0"/>
                <a:cs typeface="Arial" panose="020B0604020202020204" pitchFamily="34" charset="0"/>
              </a:rPr>
              <a:t> Forschung gefördert. Die geäußerten Ansichten und Meinungen sind ausschließlich die des Autors/der Autorin und spiegeln nicht unbedingt die Ansichten der Europäischen Union, Europäischen Kommission oder des Bundesministeriums für Bildung und Forschung wider. Weder Europäische Union, Europäische Kommission noch Bundesministerium für Bildung und Forschung können für sie verantwortlich gemacht werden.</a:t>
            </a:r>
            <a:endParaRPr lang="de-DE" sz="2000" dirty="0">
              <a:latin typeface="Arial" panose="020B0604020202020204" pitchFamily="34" charset="0"/>
              <a:cs typeface="Arial" panose="020B0604020202020204" pitchFamily="34" charset="0"/>
            </a:endParaRPr>
          </a:p>
        </p:txBody>
      </p:sp>
      <p:pic>
        <p:nvPicPr>
          <p:cNvPr id="4" name="Grafik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70188" y="4137633"/>
            <a:ext cx="2850915" cy="2500233"/>
          </a:xfrm>
          <a:prstGeom prst="rect">
            <a:avLst/>
          </a:prstGeom>
        </p:spPr>
      </p:pic>
      <p:pic>
        <p:nvPicPr>
          <p:cNvPr id="5" name="Grafik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69445" y="1591764"/>
            <a:ext cx="1276800" cy="669475"/>
          </a:xfrm>
          <a:prstGeom prst="rect">
            <a:avLst/>
          </a:prstGeom>
        </p:spPr>
      </p:pic>
      <p:pic>
        <p:nvPicPr>
          <p:cNvPr id="6" name="Grafik 5"/>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973133" y="1676538"/>
            <a:ext cx="1322300" cy="557721"/>
          </a:xfrm>
          <a:prstGeom prst="rect">
            <a:avLst/>
          </a:prstGeom>
        </p:spPr>
      </p:pic>
      <p:sp>
        <p:nvSpPr>
          <p:cNvPr id="7" name="Foliennummernplatzhalter 5"/>
          <p:cNvSpPr>
            <a:spLocks noGrp="1"/>
          </p:cNvSpPr>
          <p:nvPr userDrawn="1">
            <p:ph type="sldNum" sz="quarter" idx="12"/>
          </p:nvPr>
        </p:nvSpPr>
        <p:spPr>
          <a:xfrm>
            <a:off x="9110400" y="6356351"/>
            <a:ext cx="2743200" cy="366183"/>
          </a:xfrm>
        </p:spPr>
        <p:txBody>
          <a:bodyPr/>
          <a:lstStyle/>
          <a:p>
            <a:fld id="{36837838-FE8B-4A37-A23A-A7A19EA2C958}" type="slidenum">
              <a:rPr lang="de-DE" smtClean="0"/>
              <a:t>‹Nr.›</a:t>
            </a:fld>
            <a:endParaRPr lang="de-DE" dirty="0"/>
          </a:p>
        </p:txBody>
      </p:sp>
      <p:pic>
        <p:nvPicPr>
          <p:cNvPr id="9" name="Grafik 8"/>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705878" y="3397923"/>
            <a:ext cx="2706401" cy="1042309"/>
          </a:xfrm>
          <a:prstGeom prst="rect">
            <a:avLst/>
          </a:prstGeom>
        </p:spPr>
      </p:pic>
    </p:spTree>
    <p:extLst>
      <p:ext uri="{BB962C8B-B14F-4D97-AF65-F5344CB8AC3E}">
        <p14:creationId xmlns:p14="http://schemas.microsoft.com/office/powerpoint/2010/main" val="18532749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3" name="Titel 2"/>
          <p:cNvSpPr>
            <a:spLocks noGrp="1"/>
          </p:cNvSpPr>
          <p:nvPr>
            <p:ph type="title"/>
          </p:nvPr>
        </p:nvSpPr>
        <p:spPr>
          <a:xfrm>
            <a:off x="542400" y="1070230"/>
            <a:ext cx="108096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a:xfrm>
            <a:off x="9110400" y="6356350"/>
            <a:ext cx="2743200" cy="366183"/>
          </a:xfrm>
        </p:spPr>
        <p:txBody>
          <a:bodyPr/>
          <a:lstStyle/>
          <a:p>
            <a:fld id="{9DC87056-A966-497F-98D7-6A5E601F86AF}" type="slidenum">
              <a:rPr lang="de-DE" smtClean="0"/>
              <a:pPr/>
              <a:t>‹Nr.›</a:t>
            </a:fld>
            <a:endParaRPr lang="de-DE" dirty="0"/>
          </a:p>
        </p:txBody>
      </p:sp>
      <p:sp>
        <p:nvSpPr>
          <p:cNvPr id="9" name="Inhaltsplatzhalter 8"/>
          <p:cNvSpPr>
            <a:spLocks noGrp="1"/>
          </p:cNvSpPr>
          <p:nvPr>
            <p:ph sz="quarter" idx="13"/>
          </p:nvPr>
        </p:nvSpPr>
        <p:spPr>
          <a:xfrm>
            <a:off x="542400" y="2683432"/>
            <a:ext cx="10809600" cy="2644800"/>
          </a:xfrm>
          <a:prstGeom prst="rect">
            <a:avLst/>
          </a:prstGeom>
        </p:spPr>
        <p:txBody>
          <a:bodyPr/>
          <a:lstStyle>
            <a:lvl1pPr>
              <a:defRPr sz="2800">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46067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a:xfrm>
            <a:off x="1" y="6523831"/>
            <a:ext cx="624254" cy="166998"/>
          </a:xfrm>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691368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Tree>
    <p:extLst>
      <p:ext uri="{BB962C8B-B14F-4D97-AF65-F5344CB8AC3E}">
        <p14:creationId xmlns:p14="http://schemas.microsoft.com/office/powerpoint/2010/main" val="2545540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Tree>
    <p:extLst>
      <p:ext uri="{BB962C8B-B14F-4D97-AF65-F5344CB8AC3E}">
        <p14:creationId xmlns:p14="http://schemas.microsoft.com/office/powerpoint/2010/main" val="4329020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5899807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2400" y="1070401"/>
            <a:ext cx="108114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p:txBody>
          <a:bodyPr/>
          <a:lstStyle/>
          <a:p>
            <a:endParaRPr lang="de-DE" dirty="0"/>
          </a:p>
        </p:txBody>
      </p:sp>
      <p:sp>
        <p:nvSpPr>
          <p:cNvPr id="5" name="Foliennummernplatzhalter 4"/>
          <p:cNvSpPr>
            <a:spLocks noGrp="1"/>
          </p:cNvSpPr>
          <p:nvPr>
            <p:ph type="sldNum" sz="quarter" idx="12"/>
          </p:nvPr>
        </p:nvSpPr>
        <p:spPr>
          <a:xfrm>
            <a:off x="9110400" y="6356351"/>
            <a:ext cx="2743200" cy="366183"/>
          </a:xfrm>
        </p:spPr>
        <p:txBody>
          <a:bodyPr/>
          <a:lstStyle/>
          <a:p>
            <a:fld id="{9DC87056-A966-497F-98D7-6A5E601F86AF}" type="slidenum">
              <a:rPr lang="de-DE" smtClean="0"/>
              <a:pPr/>
              <a:t>‹Nr.›</a:t>
            </a:fld>
            <a:endParaRPr lang="de-DE" dirty="0"/>
          </a:p>
        </p:txBody>
      </p:sp>
      <p:sp>
        <p:nvSpPr>
          <p:cNvPr id="7" name="Inhaltsplatzhalter 6"/>
          <p:cNvSpPr>
            <a:spLocks noGrp="1"/>
          </p:cNvSpPr>
          <p:nvPr>
            <p:ph sz="quarter" idx="13"/>
          </p:nvPr>
        </p:nvSpPr>
        <p:spPr>
          <a:xfrm>
            <a:off x="542399" y="2683200"/>
            <a:ext cx="5256000" cy="2644925"/>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Inhaltsplatzhalter 8"/>
          <p:cNvSpPr>
            <a:spLocks noGrp="1"/>
          </p:cNvSpPr>
          <p:nvPr>
            <p:ph sz="quarter" idx="14"/>
          </p:nvPr>
        </p:nvSpPr>
        <p:spPr>
          <a:xfrm>
            <a:off x="6096000" y="2683201"/>
            <a:ext cx="5257800" cy="2645833"/>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419959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Endfolie_heiEDU">
    <p:spTree>
      <p:nvGrpSpPr>
        <p:cNvPr id="1" name=""/>
        <p:cNvGrpSpPr/>
        <p:nvPr/>
      </p:nvGrpSpPr>
      <p:grpSpPr>
        <a:xfrm>
          <a:off x="0" y="0"/>
          <a:ext cx="0" cy="0"/>
          <a:chOff x="0" y="0"/>
          <a:chExt cx="0" cy="0"/>
        </a:xfrm>
      </p:grpSpPr>
      <p:sp>
        <p:nvSpPr>
          <p:cNvPr id="3" name="Inhaltsplatzhalter 2"/>
          <p:cNvSpPr txBox="1">
            <a:spLocks/>
          </p:cNvSpPr>
          <p:nvPr userDrawn="1"/>
        </p:nvSpPr>
        <p:spPr>
          <a:xfrm>
            <a:off x="542401" y="2965337"/>
            <a:ext cx="7614628" cy="3468009"/>
          </a:xfrm>
          <a:prstGeom prst="rect">
            <a:avLst/>
          </a:prstGeom>
        </p:spPr>
        <p:txBody>
          <a:bodyPr anchor="b"/>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3200" dirty="0">
              <a:latin typeface="Arial" panose="020B0604020202020204" pitchFamily="34" charset="0"/>
              <a:cs typeface="Arial" panose="020B0604020202020204" pitchFamily="34" charset="0"/>
            </a:endParaRPr>
          </a:p>
          <a:p>
            <a:pPr marL="0" indent="0">
              <a:buNone/>
            </a:pPr>
            <a:r>
              <a:rPr lang="de-DE" sz="2000" dirty="0">
                <a:latin typeface="Arial" panose="020B0604020202020204" pitchFamily="34" charset="0"/>
                <a:cs typeface="Arial" panose="020B0604020202020204" pitchFamily="34" charset="0"/>
              </a:rPr>
              <a:t>Die Heidelberg School of Education (HSE) ist eine gemeinsame hochschulübergreifende Einrichtung von Pädagogischer Hochschule Heidelberg und Universität Heidelberg. Für das Verbundvorhaben</a:t>
            </a:r>
            <a:r>
              <a:rPr lang="de-DE" sz="2000" baseline="0" dirty="0">
                <a:latin typeface="Arial" panose="020B0604020202020204" pitchFamily="34" charset="0"/>
                <a:cs typeface="Arial" panose="020B0604020202020204" pitchFamily="34" charset="0"/>
              </a:rPr>
              <a:t> MINT-ProNeD verantwortet sie </a:t>
            </a:r>
            <a:r>
              <a:rPr lang="de-DE" sz="2000" dirty="0">
                <a:latin typeface="Arial" panose="020B0604020202020204" pitchFamily="34" charset="0"/>
                <a:cs typeface="Arial" panose="020B0604020202020204" pitchFamily="34" charset="0"/>
              </a:rPr>
              <a:t>den Projektstandort Heidelberg.</a:t>
            </a:r>
          </a:p>
          <a:p>
            <a:pPr marL="0" indent="0">
              <a:buNone/>
            </a:pPr>
            <a:endParaRPr lang="de-DE" sz="2000" dirty="0">
              <a:latin typeface="Arial" panose="020B0604020202020204" pitchFamily="34" charset="0"/>
              <a:cs typeface="Arial" panose="020B0604020202020204" pitchFamily="34" charset="0"/>
            </a:endParaRPr>
          </a:p>
          <a:p>
            <a:pPr marL="0" indent="0">
              <a:buNone/>
            </a:pPr>
            <a:r>
              <a:rPr lang="de-DE" sz="2000" dirty="0">
                <a:latin typeface="Arial" panose="020B0604020202020204" pitchFamily="34" charset="0"/>
                <a:cs typeface="Arial" panose="020B0604020202020204" pitchFamily="34" charset="0"/>
              </a:rPr>
              <a:t>Das Verbundvorhaben MINT-ProNeD wird im Kompetenzverbund lernen:digital durch die Europäische Union – NextGenerationEU finanziert und durch das Bundesministerium für Bildung und</a:t>
            </a:r>
            <a:r>
              <a:rPr lang="de-DE" sz="2000" baseline="0" dirty="0">
                <a:latin typeface="Arial" panose="020B0604020202020204" pitchFamily="34" charset="0"/>
                <a:cs typeface="Arial" panose="020B0604020202020204" pitchFamily="34" charset="0"/>
              </a:rPr>
              <a:t> Forschung gefördert. Die geäußerten Ansichten und Meinungen sind ausschließlich die des Autors/der Autorin und spiegeln nicht unbedingt die Ansichten der Europäischen Union, Europäischen Kommission oder des Bundesministeriums für Bildung und Forschung wider. Weder Europäische Union, Europäische Kommission noch Bundesministerium für Bildung und Forschung können für sie verantwortlich gemacht werden.</a:t>
            </a:r>
            <a:endParaRPr lang="de-DE" sz="2000" dirty="0">
              <a:latin typeface="Arial" panose="020B0604020202020204" pitchFamily="34" charset="0"/>
              <a:cs typeface="Arial" panose="020B0604020202020204" pitchFamily="34" charset="0"/>
            </a:endParaRPr>
          </a:p>
        </p:txBody>
      </p:sp>
      <p:pic>
        <p:nvPicPr>
          <p:cNvPr id="4" name="Grafik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70188" y="4137633"/>
            <a:ext cx="2850915" cy="2500233"/>
          </a:xfrm>
          <a:prstGeom prst="rect">
            <a:avLst/>
          </a:prstGeom>
        </p:spPr>
      </p:pic>
      <p:pic>
        <p:nvPicPr>
          <p:cNvPr id="5" name="Grafik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69445" y="1591764"/>
            <a:ext cx="1276800" cy="669475"/>
          </a:xfrm>
          <a:prstGeom prst="rect">
            <a:avLst/>
          </a:prstGeom>
        </p:spPr>
      </p:pic>
      <p:pic>
        <p:nvPicPr>
          <p:cNvPr id="6" name="Grafik 5"/>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973133" y="1676538"/>
            <a:ext cx="1322300" cy="557721"/>
          </a:xfrm>
          <a:prstGeom prst="rect">
            <a:avLst/>
          </a:prstGeom>
        </p:spPr>
      </p:pic>
      <p:sp>
        <p:nvSpPr>
          <p:cNvPr id="7" name="Foliennummernplatzhalter 5"/>
          <p:cNvSpPr>
            <a:spLocks noGrp="1"/>
          </p:cNvSpPr>
          <p:nvPr userDrawn="1">
            <p:ph type="sldNum" sz="quarter" idx="12"/>
          </p:nvPr>
        </p:nvSpPr>
        <p:spPr>
          <a:xfrm>
            <a:off x="9110400" y="6356351"/>
            <a:ext cx="2743200" cy="366183"/>
          </a:xfrm>
        </p:spPr>
        <p:txBody>
          <a:bodyPr/>
          <a:lstStyle/>
          <a:p>
            <a:fld id="{36837838-FE8B-4A37-A23A-A7A19EA2C958}" type="slidenum">
              <a:rPr lang="de-DE" smtClean="0"/>
              <a:t>‹Nr.›</a:t>
            </a:fld>
            <a:endParaRPr lang="de-DE" dirty="0"/>
          </a:p>
        </p:txBody>
      </p:sp>
      <p:pic>
        <p:nvPicPr>
          <p:cNvPr id="9" name="Grafik 8"/>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705878" y="3397923"/>
            <a:ext cx="2706401" cy="1042309"/>
          </a:xfrm>
          <a:prstGeom prst="rect">
            <a:avLst/>
          </a:prstGeom>
        </p:spPr>
      </p:pic>
    </p:spTree>
    <p:extLst>
      <p:ext uri="{BB962C8B-B14F-4D97-AF65-F5344CB8AC3E}">
        <p14:creationId xmlns:p14="http://schemas.microsoft.com/office/powerpoint/2010/main" val="12056102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Titelfolie">
    <p:spTree>
      <p:nvGrpSpPr>
        <p:cNvPr id="1" name=""/>
        <p:cNvGrpSpPr/>
        <p:nvPr/>
      </p:nvGrpSpPr>
      <p:grpSpPr>
        <a:xfrm>
          <a:off x="0" y="0"/>
          <a:ext cx="0" cy="0"/>
          <a:chOff x="0" y="0"/>
          <a:chExt cx="0" cy="0"/>
        </a:xfrm>
      </p:grpSpPr>
      <p:sp>
        <p:nvSpPr>
          <p:cNvPr id="2" name="Titel 1"/>
          <p:cNvSpPr>
            <a:spLocks noGrp="1"/>
          </p:cNvSpPr>
          <p:nvPr>
            <p:ph type="title"/>
          </p:nvPr>
        </p:nvSpPr>
        <p:spPr>
          <a:xfrm>
            <a:off x="542400" y="2739268"/>
            <a:ext cx="10809600" cy="1324800"/>
          </a:xfrm>
          <a:prstGeom prst="rect">
            <a:avLst/>
          </a:prstGeom>
        </p:spPr>
        <p:txBody>
          <a:bodyPr/>
          <a:lstStyle>
            <a:lvl1pPr>
              <a:defRPr sz="32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a:xfrm>
            <a:off x="4036800" y="6356351"/>
            <a:ext cx="4114800" cy="366183"/>
          </a:xfrm>
        </p:spPr>
        <p:txBody>
          <a:bodyPr/>
          <a:lstStyle/>
          <a:p>
            <a:endParaRPr lang="de-DE" dirty="0"/>
          </a:p>
        </p:txBody>
      </p:sp>
      <p:sp>
        <p:nvSpPr>
          <p:cNvPr id="5" name="Foliennummernplatzhalter 4"/>
          <p:cNvSpPr>
            <a:spLocks noGrp="1"/>
          </p:cNvSpPr>
          <p:nvPr>
            <p:ph type="sldNum" sz="quarter" idx="12"/>
          </p:nvPr>
        </p:nvSpPr>
        <p:spPr>
          <a:xfrm>
            <a:off x="9108440" y="6356351"/>
            <a:ext cx="2743200" cy="366183"/>
          </a:xfrm>
        </p:spPr>
        <p:txBody>
          <a:bodyPr/>
          <a:lstStyle/>
          <a:p>
            <a:fld id="{9DC87056-A966-497F-98D7-6A5E601F86AF}" type="slidenum">
              <a:rPr lang="de-DE" smtClean="0"/>
              <a:pPr/>
              <a:t>‹Nr.›</a:t>
            </a:fld>
            <a:endParaRPr lang="de-DE" dirty="0"/>
          </a:p>
        </p:txBody>
      </p:sp>
      <p:sp>
        <p:nvSpPr>
          <p:cNvPr id="9" name="Inhaltsplatzhalter 8"/>
          <p:cNvSpPr>
            <a:spLocks noGrp="1"/>
          </p:cNvSpPr>
          <p:nvPr>
            <p:ph sz="quarter" idx="13" hasCustomPrompt="1"/>
          </p:nvPr>
        </p:nvSpPr>
        <p:spPr>
          <a:xfrm>
            <a:off x="542400" y="4060674"/>
            <a:ext cx="10809600" cy="935567"/>
          </a:xfrm>
          <a:prstGeom prst="rect">
            <a:avLst/>
          </a:prstGeom>
        </p:spPr>
        <p:txBody>
          <a:bodyPr/>
          <a:lstStyle>
            <a:lvl1pPr marL="0" indent="0">
              <a:buFontTx/>
              <a:buNone/>
              <a:defRPr sz="2533" baseline="0">
                <a:latin typeface="Arial" panose="020B0604020202020204" pitchFamily="34" charset="0"/>
                <a:cs typeface="Arial" panose="020B0604020202020204" pitchFamily="34" charset="0"/>
              </a:defRPr>
            </a:lvl1pPr>
          </a:lstStyle>
          <a:p>
            <a:pPr lvl="0"/>
            <a:r>
              <a:rPr lang="de-DE">
                <a:latin typeface="Arial" panose="020B0604020202020204" pitchFamily="34" charset="0"/>
                <a:cs typeface="Arial" panose="020B0604020202020204" pitchFamily="34" charset="0"/>
              </a:rPr>
              <a:t>Formatvorlage des Untertitelmasters durch Klicken bearbeiten</a:t>
            </a:r>
            <a:endParaRPr lang="de-DE"/>
          </a:p>
        </p:txBody>
      </p:sp>
    </p:spTree>
    <p:extLst>
      <p:ext uri="{BB962C8B-B14F-4D97-AF65-F5344CB8AC3E}">
        <p14:creationId xmlns:p14="http://schemas.microsoft.com/office/powerpoint/2010/main" val="7660627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a:xfrm>
            <a:off x="1" y="6523831"/>
            <a:ext cx="624254" cy="166998"/>
          </a:xfrm>
        </p:spPr>
        <p:txBody>
          <a:bodyPr/>
          <a:lstStyle/>
          <a:p>
            <a:fld id="{8C61EB5E-53A7-4DEC-945D-5A8AF1014CBF}" type="slidenum">
              <a:rPr lang="de-DE" smtClean="0"/>
              <a:t>‹Nr.›</a:t>
            </a:fld>
            <a:endParaRPr lang="de-DE" dirty="0"/>
          </a:p>
        </p:txBody>
      </p:sp>
    </p:spTree>
    <p:extLst>
      <p:ext uri="{BB962C8B-B14F-4D97-AF65-F5344CB8AC3E}">
        <p14:creationId xmlns:p14="http://schemas.microsoft.com/office/powerpoint/2010/main" val="241685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Tree>
    <p:extLst>
      <p:ext uri="{BB962C8B-B14F-4D97-AF65-F5344CB8AC3E}">
        <p14:creationId xmlns:p14="http://schemas.microsoft.com/office/powerpoint/2010/main" val="121452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4_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37474781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2400" y="1070401"/>
            <a:ext cx="108114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p:txBody>
          <a:bodyPr/>
          <a:lstStyle/>
          <a:p>
            <a:endParaRPr lang="de-DE" dirty="0"/>
          </a:p>
        </p:txBody>
      </p:sp>
      <p:sp>
        <p:nvSpPr>
          <p:cNvPr id="5" name="Foliennummernplatzhalter 4"/>
          <p:cNvSpPr>
            <a:spLocks noGrp="1"/>
          </p:cNvSpPr>
          <p:nvPr>
            <p:ph type="sldNum" sz="quarter" idx="12"/>
          </p:nvPr>
        </p:nvSpPr>
        <p:spPr>
          <a:xfrm>
            <a:off x="9110400" y="6356351"/>
            <a:ext cx="2743200" cy="366183"/>
          </a:xfrm>
        </p:spPr>
        <p:txBody>
          <a:bodyPr/>
          <a:lstStyle/>
          <a:p>
            <a:fld id="{9DC87056-A966-497F-98D7-6A5E601F86AF}" type="slidenum">
              <a:rPr lang="de-DE" smtClean="0"/>
              <a:pPr/>
              <a:t>‹Nr.›</a:t>
            </a:fld>
            <a:endParaRPr lang="de-DE" dirty="0"/>
          </a:p>
        </p:txBody>
      </p:sp>
      <p:sp>
        <p:nvSpPr>
          <p:cNvPr id="7" name="Inhaltsplatzhalter 6"/>
          <p:cNvSpPr>
            <a:spLocks noGrp="1"/>
          </p:cNvSpPr>
          <p:nvPr>
            <p:ph sz="quarter" idx="13"/>
          </p:nvPr>
        </p:nvSpPr>
        <p:spPr>
          <a:xfrm>
            <a:off x="542399" y="2683200"/>
            <a:ext cx="5256000" cy="2644925"/>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Inhaltsplatzhalter 8"/>
          <p:cNvSpPr>
            <a:spLocks noGrp="1"/>
          </p:cNvSpPr>
          <p:nvPr>
            <p:ph sz="quarter" idx="14"/>
          </p:nvPr>
        </p:nvSpPr>
        <p:spPr>
          <a:xfrm>
            <a:off x="6096000" y="2683201"/>
            <a:ext cx="5257800" cy="2645833"/>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71400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9315075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Endfolie_heiEDU">
    <p:spTree>
      <p:nvGrpSpPr>
        <p:cNvPr id="1" name=""/>
        <p:cNvGrpSpPr/>
        <p:nvPr/>
      </p:nvGrpSpPr>
      <p:grpSpPr>
        <a:xfrm>
          <a:off x="0" y="0"/>
          <a:ext cx="0" cy="0"/>
          <a:chOff x="0" y="0"/>
          <a:chExt cx="0" cy="0"/>
        </a:xfrm>
      </p:grpSpPr>
      <p:sp>
        <p:nvSpPr>
          <p:cNvPr id="3" name="Inhaltsplatzhalter 2"/>
          <p:cNvSpPr txBox="1">
            <a:spLocks/>
          </p:cNvSpPr>
          <p:nvPr userDrawn="1"/>
        </p:nvSpPr>
        <p:spPr>
          <a:xfrm>
            <a:off x="542401" y="2965337"/>
            <a:ext cx="7614628" cy="3468009"/>
          </a:xfrm>
          <a:prstGeom prst="rect">
            <a:avLst/>
          </a:prstGeom>
        </p:spPr>
        <p:txBody>
          <a:bodyPr anchor="b"/>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3200" dirty="0">
              <a:latin typeface="Arial" panose="020B0604020202020204" pitchFamily="34" charset="0"/>
              <a:cs typeface="Arial" panose="020B0604020202020204" pitchFamily="34" charset="0"/>
            </a:endParaRPr>
          </a:p>
          <a:p>
            <a:pPr marL="0" indent="0">
              <a:buNone/>
            </a:pPr>
            <a:r>
              <a:rPr lang="de-DE" sz="2000" dirty="0">
                <a:latin typeface="Arial" panose="020B0604020202020204" pitchFamily="34" charset="0"/>
                <a:cs typeface="Arial" panose="020B0604020202020204" pitchFamily="34" charset="0"/>
              </a:rPr>
              <a:t>Die Heidelberg School of Education (HSE) ist eine gemeinsame hochschulübergreifende Einrichtung von Pädagogischer Hochschule Heidelberg und Universität Heidelberg. Für das Verbundvorhaben</a:t>
            </a:r>
            <a:r>
              <a:rPr lang="de-DE" sz="2000" baseline="0" dirty="0">
                <a:latin typeface="Arial" panose="020B0604020202020204" pitchFamily="34" charset="0"/>
                <a:cs typeface="Arial" panose="020B0604020202020204" pitchFamily="34" charset="0"/>
              </a:rPr>
              <a:t> MINT-ProNeD verantwortet sie </a:t>
            </a:r>
            <a:r>
              <a:rPr lang="de-DE" sz="2000" dirty="0">
                <a:latin typeface="Arial" panose="020B0604020202020204" pitchFamily="34" charset="0"/>
                <a:cs typeface="Arial" panose="020B0604020202020204" pitchFamily="34" charset="0"/>
              </a:rPr>
              <a:t>den Projektstandort Heidelberg.</a:t>
            </a:r>
          </a:p>
          <a:p>
            <a:pPr marL="0" indent="0">
              <a:buNone/>
            </a:pPr>
            <a:endParaRPr lang="de-DE" sz="2000" dirty="0">
              <a:latin typeface="Arial" panose="020B0604020202020204" pitchFamily="34" charset="0"/>
              <a:cs typeface="Arial" panose="020B0604020202020204" pitchFamily="34" charset="0"/>
            </a:endParaRPr>
          </a:p>
          <a:p>
            <a:pPr marL="0" indent="0">
              <a:buNone/>
            </a:pPr>
            <a:r>
              <a:rPr lang="de-DE" sz="2000" dirty="0">
                <a:latin typeface="Arial" panose="020B0604020202020204" pitchFamily="34" charset="0"/>
                <a:cs typeface="Arial" panose="020B0604020202020204" pitchFamily="34" charset="0"/>
              </a:rPr>
              <a:t>Das Verbundvorhaben MINT-ProNeD wird im Kompetenzverbund lernen:digital durch die Europäische Union – NextGenerationEU finanziert und durch das Bundesministerium für Bildung und</a:t>
            </a:r>
            <a:r>
              <a:rPr lang="de-DE" sz="2000" baseline="0" dirty="0">
                <a:latin typeface="Arial" panose="020B0604020202020204" pitchFamily="34" charset="0"/>
                <a:cs typeface="Arial" panose="020B0604020202020204" pitchFamily="34" charset="0"/>
              </a:rPr>
              <a:t> Forschung gefördert. Die geäußerten Ansichten und Meinungen sind ausschließlich die des Autors/der Autorin und spiegeln nicht unbedingt die Ansichten der Europäischen Union, Europäischen Kommission oder des Bundesministeriums für Bildung und Forschung wider. Weder Europäische Union, Europäische Kommission noch Bundesministerium für Bildung und Forschung können für sie verantwortlich gemacht werden.</a:t>
            </a:r>
            <a:endParaRPr lang="de-DE" sz="2000" dirty="0">
              <a:latin typeface="Arial" panose="020B0604020202020204" pitchFamily="34" charset="0"/>
              <a:cs typeface="Arial" panose="020B0604020202020204" pitchFamily="34" charset="0"/>
            </a:endParaRPr>
          </a:p>
        </p:txBody>
      </p:sp>
      <p:pic>
        <p:nvPicPr>
          <p:cNvPr id="4" name="Grafik 3"/>
          <p:cNvPicPr>
            <a:picLocks noChangeAspect="1"/>
          </p:cNvPicPr>
          <p:nvPr userDrawn="1"/>
        </p:nvPicPr>
        <p:blipFill rotWithShape="1">
          <a:blip r:embed="rId2" cstate="screen">
            <a:extLst>
              <a:ext uri="{28A0092B-C50C-407E-A947-70E740481C1C}">
                <a14:useLocalDpi xmlns:a14="http://schemas.microsoft.com/office/drawing/2010/main"/>
              </a:ext>
            </a:extLst>
          </a:blip>
          <a:srcRect b="58311"/>
          <a:stretch/>
        </p:blipFill>
        <p:spPr>
          <a:xfrm>
            <a:off x="8770188" y="4137633"/>
            <a:ext cx="2850915" cy="1042309"/>
          </a:xfrm>
          <a:prstGeom prst="rect">
            <a:avLst/>
          </a:prstGeom>
        </p:spPr>
      </p:pic>
      <p:pic>
        <p:nvPicPr>
          <p:cNvPr id="5" name="Grafik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69445" y="1591764"/>
            <a:ext cx="1276800" cy="669475"/>
          </a:xfrm>
          <a:prstGeom prst="rect">
            <a:avLst/>
          </a:prstGeom>
        </p:spPr>
      </p:pic>
      <p:pic>
        <p:nvPicPr>
          <p:cNvPr id="6" name="Grafik 5"/>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973133" y="1676538"/>
            <a:ext cx="1322300" cy="557721"/>
          </a:xfrm>
          <a:prstGeom prst="rect">
            <a:avLst/>
          </a:prstGeom>
        </p:spPr>
      </p:pic>
      <p:sp>
        <p:nvSpPr>
          <p:cNvPr id="7" name="Foliennummernplatzhalter 5"/>
          <p:cNvSpPr>
            <a:spLocks noGrp="1"/>
          </p:cNvSpPr>
          <p:nvPr userDrawn="1">
            <p:ph type="sldNum" sz="quarter" idx="12"/>
          </p:nvPr>
        </p:nvSpPr>
        <p:spPr>
          <a:xfrm>
            <a:off x="9110400" y="6356351"/>
            <a:ext cx="2743200" cy="366183"/>
          </a:xfrm>
        </p:spPr>
        <p:txBody>
          <a:bodyPr/>
          <a:lstStyle/>
          <a:p>
            <a:fld id="{36837838-FE8B-4A37-A23A-A7A19EA2C958}" type="slidenum">
              <a:rPr lang="de-DE" smtClean="0"/>
              <a:t>‹Nr.›</a:t>
            </a:fld>
            <a:endParaRPr lang="de-DE" dirty="0"/>
          </a:p>
        </p:txBody>
      </p:sp>
      <p:pic>
        <p:nvPicPr>
          <p:cNvPr id="9" name="Grafik 8"/>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8705878" y="3397923"/>
            <a:ext cx="2706401" cy="1042309"/>
          </a:xfrm>
          <a:prstGeom prst="rect">
            <a:avLst/>
          </a:prstGeom>
        </p:spPr>
      </p:pic>
      <p:pic>
        <p:nvPicPr>
          <p:cNvPr id="8" name="Grafik 7">
            <a:extLst>
              <a:ext uri="{FF2B5EF4-FFF2-40B4-BE49-F238E27FC236}">
                <a16:creationId xmlns:a16="http://schemas.microsoft.com/office/drawing/2014/main" id="{F3EF008E-4E7B-4849-BA6B-D7A3ED75657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722063" y="5129785"/>
            <a:ext cx="2253996" cy="1503548"/>
          </a:xfrm>
          <a:prstGeom prst="rect">
            <a:avLst/>
          </a:prstGeom>
        </p:spPr>
      </p:pic>
    </p:spTree>
    <p:extLst>
      <p:ext uri="{BB962C8B-B14F-4D97-AF65-F5344CB8AC3E}">
        <p14:creationId xmlns:p14="http://schemas.microsoft.com/office/powerpoint/2010/main" val="24802187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3" name="Titel 2"/>
          <p:cNvSpPr>
            <a:spLocks noGrp="1"/>
          </p:cNvSpPr>
          <p:nvPr>
            <p:ph type="title"/>
          </p:nvPr>
        </p:nvSpPr>
        <p:spPr>
          <a:xfrm>
            <a:off x="542400" y="1070230"/>
            <a:ext cx="108096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a:xfrm>
            <a:off x="9110400" y="6356350"/>
            <a:ext cx="2743200" cy="366183"/>
          </a:xfrm>
        </p:spPr>
        <p:txBody>
          <a:bodyPr/>
          <a:lstStyle/>
          <a:p>
            <a:fld id="{9DC87056-A966-497F-98D7-6A5E601F86AF}" type="slidenum">
              <a:rPr lang="de-DE" smtClean="0"/>
              <a:pPr/>
              <a:t>‹Nr.›</a:t>
            </a:fld>
            <a:endParaRPr lang="de-DE" dirty="0"/>
          </a:p>
        </p:txBody>
      </p:sp>
      <p:sp>
        <p:nvSpPr>
          <p:cNvPr id="9" name="Inhaltsplatzhalter 8"/>
          <p:cNvSpPr>
            <a:spLocks noGrp="1"/>
          </p:cNvSpPr>
          <p:nvPr>
            <p:ph sz="quarter" idx="13"/>
          </p:nvPr>
        </p:nvSpPr>
        <p:spPr>
          <a:xfrm>
            <a:off x="542400" y="2683432"/>
            <a:ext cx="10809600" cy="2644800"/>
          </a:xfrm>
          <a:prstGeom prst="rect">
            <a:avLst/>
          </a:prstGeom>
        </p:spPr>
        <p:txBody>
          <a:bodyPr/>
          <a:lstStyle>
            <a:lvl1pPr>
              <a:defRPr sz="2800">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9664620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Tree>
    <p:extLst>
      <p:ext uri="{BB962C8B-B14F-4D97-AF65-F5344CB8AC3E}">
        <p14:creationId xmlns:p14="http://schemas.microsoft.com/office/powerpoint/2010/main" val="1278551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Tree>
    <p:extLst>
      <p:ext uri="{BB962C8B-B14F-4D97-AF65-F5344CB8AC3E}">
        <p14:creationId xmlns:p14="http://schemas.microsoft.com/office/powerpoint/2010/main" val="6218679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5_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dirty="0"/>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dirty="0"/>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13779640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2400" y="1070401"/>
            <a:ext cx="108114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p:txBody>
          <a:bodyPr/>
          <a:lstStyle/>
          <a:p>
            <a:endParaRPr lang="de-DE" dirty="0"/>
          </a:p>
        </p:txBody>
      </p:sp>
      <p:sp>
        <p:nvSpPr>
          <p:cNvPr id="5" name="Foliennummernplatzhalter 4"/>
          <p:cNvSpPr>
            <a:spLocks noGrp="1"/>
          </p:cNvSpPr>
          <p:nvPr>
            <p:ph type="sldNum" sz="quarter" idx="12"/>
          </p:nvPr>
        </p:nvSpPr>
        <p:spPr>
          <a:xfrm>
            <a:off x="9110400" y="6356351"/>
            <a:ext cx="2743200" cy="366183"/>
          </a:xfrm>
        </p:spPr>
        <p:txBody>
          <a:bodyPr/>
          <a:lstStyle/>
          <a:p>
            <a:fld id="{9DC87056-A966-497F-98D7-6A5E601F86AF}" type="slidenum">
              <a:rPr lang="de-DE" smtClean="0"/>
              <a:pPr/>
              <a:t>‹Nr.›</a:t>
            </a:fld>
            <a:endParaRPr lang="de-DE" dirty="0"/>
          </a:p>
        </p:txBody>
      </p:sp>
      <p:sp>
        <p:nvSpPr>
          <p:cNvPr id="7" name="Inhaltsplatzhalter 6"/>
          <p:cNvSpPr>
            <a:spLocks noGrp="1"/>
          </p:cNvSpPr>
          <p:nvPr>
            <p:ph sz="quarter" idx="13"/>
          </p:nvPr>
        </p:nvSpPr>
        <p:spPr>
          <a:xfrm>
            <a:off x="542399" y="2683200"/>
            <a:ext cx="5256000" cy="2644925"/>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Inhaltsplatzhalter 8"/>
          <p:cNvSpPr>
            <a:spLocks noGrp="1"/>
          </p:cNvSpPr>
          <p:nvPr>
            <p:ph sz="quarter" idx="14"/>
          </p:nvPr>
        </p:nvSpPr>
        <p:spPr>
          <a:xfrm>
            <a:off x="6096000" y="2683201"/>
            <a:ext cx="5257800" cy="2645833"/>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1286811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Titelfolie">
    <p:spTree>
      <p:nvGrpSpPr>
        <p:cNvPr id="1" name=""/>
        <p:cNvGrpSpPr/>
        <p:nvPr/>
      </p:nvGrpSpPr>
      <p:grpSpPr>
        <a:xfrm>
          <a:off x="0" y="0"/>
          <a:ext cx="0" cy="0"/>
          <a:chOff x="0" y="0"/>
          <a:chExt cx="0" cy="0"/>
        </a:xfrm>
      </p:grpSpPr>
      <p:sp>
        <p:nvSpPr>
          <p:cNvPr id="2" name="Titel 1"/>
          <p:cNvSpPr>
            <a:spLocks noGrp="1"/>
          </p:cNvSpPr>
          <p:nvPr>
            <p:ph type="title"/>
          </p:nvPr>
        </p:nvSpPr>
        <p:spPr>
          <a:xfrm>
            <a:off x="542400" y="2739268"/>
            <a:ext cx="10809600" cy="1324800"/>
          </a:xfrm>
          <a:prstGeom prst="rect">
            <a:avLst/>
          </a:prstGeom>
        </p:spPr>
        <p:txBody>
          <a:bodyPr/>
          <a:lstStyle>
            <a:lvl1pPr>
              <a:defRPr sz="32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a:xfrm>
            <a:off x="4036800" y="6356351"/>
            <a:ext cx="4114800" cy="366183"/>
          </a:xfrm>
        </p:spPr>
        <p:txBody>
          <a:bodyPr/>
          <a:lstStyle/>
          <a:p>
            <a:endParaRPr lang="de-DE" dirty="0"/>
          </a:p>
        </p:txBody>
      </p:sp>
      <p:sp>
        <p:nvSpPr>
          <p:cNvPr id="5" name="Foliennummernplatzhalter 4"/>
          <p:cNvSpPr>
            <a:spLocks noGrp="1"/>
          </p:cNvSpPr>
          <p:nvPr>
            <p:ph type="sldNum" sz="quarter" idx="12"/>
          </p:nvPr>
        </p:nvSpPr>
        <p:spPr>
          <a:xfrm>
            <a:off x="9108440" y="6356351"/>
            <a:ext cx="2743200" cy="366183"/>
          </a:xfrm>
        </p:spPr>
        <p:txBody>
          <a:bodyPr/>
          <a:lstStyle/>
          <a:p>
            <a:fld id="{9DC87056-A966-497F-98D7-6A5E601F86AF}" type="slidenum">
              <a:rPr lang="de-DE" smtClean="0"/>
              <a:pPr/>
              <a:t>‹Nr.›</a:t>
            </a:fld>
            <a:endParaRPr lang="de-DE" dirty="0"/>
          </a:p>
        </p:txBody>
      </p:sp>
      <p:sp>
        <p:nvSpPr>
          <p:cNvPr id="9" name="Inhaltsplatzhalter 8"/>
          <p:cNvSpPr>
            <a:spLocks noGrp="1"/>
          </p:cNvSpPr>
          <p:nvPr>
            <p:ph sz="quarter" idx="13" hasCustomPrompt="1"/>
          </p:nvPr>
        </p:nvSpPr>
        <p:spPr>
          <a:xfrm>
            <a:off x="542400" y="4060674"/>
            <a:ext cx="10809600" cy="935567"/>
          </a:xfrm>
          <a:prstGeom prst="rect">
            <a:avLst/>
          </a:prstGeom>
        </p:spPr>
        <p:txBody>
          <a:bodyPr/>
          <a:lstStyle>
            <a:lvl1pPr marL="0" indent="0">
              <a:buFontTx/>
              <a:buNone/>
              <a:defRPr sz="2533" baseline="0">
                <a:latin typeface="Arial" panose="020B0604020202020204" pitchFamily="34" charset="0"/>
                <a:cs typeface="Arial" panose="020B0604020202020204" pitchFamily="34" charset="0"/>
              </a:defRPr>
            </a:lvl1pPr>
          </a:lstStyle>
          <a:p>
            <a:pPr lvl="0"/>
            <a:r>
              <a:rPr lang="de-DE">
                <a:latin typeface="Arial" panose="020B0604020202020204" pitchFamily="34" charset="0"/>
                <a:cs typeface="Arial" panose="020B0604020202020204" pitchFamily="34" charset="0"/>
              </a:rPr>
              <a:t>Formatvorlage des Untertitelmasters durch Klicken bearbeiten</a:t>
            </a:r>
            <a:endParaRPr lang="de-DE"/>
          </a:p>
        </p:txBody>
      </p:sp>
    </p:spTree>
    <p:extLst>
      <p:ext uri="{BB962C8B-B14F-4D97-AF65-F5344CB8AC3E}">
        <p14:creationId xmlns:p14="http://schemas.microsoft.com/office/powerpoint/2010/main" val="199078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16726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2824823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1596753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2400" y="1070401"/>
            <a:ext cx="108114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a:xfrm>
            <a:off x="9110400" y="6356351"/>
            <a:ext cx="2743200" cy="366183"/>
          </a:xfrm>
        </p:spPr>
        <p:txBody>
          <a:bodyPr/>
          <a:lstStyle/>
          <a:p>
            <a:fld id="{9DC87056-A966-497F-98D7-6A5E601F86AF}" type="slidenum">
              <a:rPr lang="de-DE" smtClean="0"/>
              <a:pPr/>
              <a:t>‹Nr.›</a:t>
            </a:fld>
            <a:endParaRPr lang="de-DE"/>
          </a:p>
        </p:txBody>
      </p:sp>
      <p:sp>
        <p:nvSpPr>
          <p:cNvPr id="7" name="Inhaltsplatzhalter 6"/>
          <p:cNvSpPr>
            <a:spLocks noGrp="1"/>
          </p:cNvSpPr>
          <p:nvPr>
            <p:ph sz="quarter" idx="13"/>
          </p:nvPr>
        </p:nvSpPr>
        <p:spPr>
          <a:xfrm>
            <a:off x="542399" y="2683200"/>
            <a:ext cx="5256000" cy="2644925"/>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Inhaltsplatzhalter 8"/>
          <p:cNvSpPr>
            <a:spLocks noGrp="1"/>
          </p:cNvSpPr>
          <p:nvPr>
            <p:ph sz="quarter" idx="14"/>
          </p:nvPr>
        </p:nvSpPr>
        <p:spPr>
          <a:xfrm>
            <a:off x="6096000" y="2683201"/>
            <a:ext cx="5257800" cy="2645833"/>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746424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Titel 2"/>
          <p:cNvSpPr>
            <a:spLocks noGrp="1"/>
          </p:cNvSpPr>
          <p:nvPr>
            <p:ph type="title"/>
          </p:nvPr>
        </p:nvSpPr>
        <p:spPr>
          <a:xfrm>
            <a:off x="542400" y="1070230"/>
            <a:ext cx="108096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a:xfrm>
            <a:off x="9110400" y="6356350"/>
            <a:ext cx="2743200" cy="366183"/>
          </a:xfrm>
        </p:spPr>
        <p:txBody>
          <a:bodyPr/>
          <a:lstStyle/>
          <a:p>
            <a:fld id="{9DC87056-A966-497F-98D7-6A5E601F86AF}" type="slidenum">
              <a:rPr lang="de-DE" smtClean="0"/>
              <a:pPr/>
              <a:t>‹Nr.›</a:t>
            </a:fld>
            <a:endParaRPr lang="de-DE"/>
          </a:p>
        </p:txBody>
      </p:sp>
      <p:sp>
        <p:nvSpPr>
          <p:cNvPr id="9" name="Inhaltsplatzhalter 8"/>
          <p:cNvSpPr>
            <a:spLocks noGrp="1"/>
          </p:cNvSpPr>
          <p:nvPr>
            <p:ph sz="quarter" idx="13"/>
          </p:nvPr>
        </p:nvSpPr>
        <p:spPr>
          <a:xfrm>
            <a:off x="542400" y="2683432"/>
            <a:ext cx="10809600" cy="2644800"/>
          </a:xfrm>
          <a:prstGeom prst="rect">
            <a:avLst/>
          </a:prstGeom>
        </p:spPr>
        <p:txBody>
          <a:bodyPr/>
          <a:lstStyle>
            <a:lvl1pPr>
              <a:defRPr sz="2800">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57716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157292850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sv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FD420A89-7FC6-440D-A333-E79A1EB50363}"/>
              </a:ext>
            </a:extLst>
          </p:cNvPr>
          <p:cNvSpPr/>
          <p:nvPr userDrawn="1"/>
        </p:nvSpPr>
        <p:spPr>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9534084" cy="707944"/>
          </a:xfrm>
          <a:prstGeom prst="rect">
            <a:avLst/>
          </a:prstGeom>
        </p:spPr>
        <p:txBody>
          <a:bodyPr vert="horz" lIns="0" tIns="0" rIns="0" bIns="0" rtlCol="0" anchor="t" anchorCtr="0">
            <a:noAutofit/>
          </a:bodyPr>
          <a:lstStyle/>
          <a:p>
            <a:r>
              <a:rPr lang="de-DE"/>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9047162"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endParaRPr lang="de-DE"/>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105508" y="6440332"/>
            <a:ext cx="400722" cy="198750"/>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a:p>
        </p:txBody>
      </p:sp>
      <p:pic>
        <p:nvPicPr>
          <p:cNvPr id="11" name="Grafik 10">
            <a:extLst>
              <a:ext uri="{FF2B5EF4-FFF2-40B4-BE49-F238E27FC236}">
                <a16:creationId xmlns:a16="http://schemas.microsoft.com/office/drawing/2014/main" id="{145D8D24-2529-4F48-8313-4294DC3632C3}"/>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1695213829"/>
      </p:ext>
    </p:extLst>
  </p:cSld>
  <p:clrMap bg1="dk1" tx1="lt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662" r:id="rId14"/>
    <p:sldLayoutId id="2147483672" r:id="rId15"/>
    <p:sldLayoutId id="2147483673" r:id="rId16"/>
    <p:sldLayoutId id="2147483674" r:id="rId17"/>
    <p:sldLayoutId id="2147483675" r:id="rId18"/>
    <p:sldLayoutId id="2147483688" r:id="rId19"/>
    <p:sldLayoutId id="2147483678" r:id="rId20"/>
    <p:sldLayoutId id="2147483679" r:id="rId21"/>
    <p:sldLayoutId id="2147483680" r:id="rId22"/>
    <p:sldLayoutId id="2147483683" r:id="rId23"/>
    <p:sldLayoutId id="2147483684" r:id="rId24"/>
    <p:sldLayoutId id="2147483689" r:id="rId25"/>
    <p:sldLayoutId id="2147483692" r:id="rId26"/>
    <p:sldLayoutId id="2147483693" r:id="rId27"/>
    <p:sldLayoutId id="2147483694" r:id="rId28"/>
    <p:sldLayoutId id="2147483697" r:id="rId29"/>
    <p:sldLayoutId id="2147483698" r:id="rId30"/>
    <p:sldLayoutId id="2147483699" r:id="rId31"/>
    <p:sldLayoutId id="2147483700" r:id="rId32"/>
    <p:sldLayoutId id="2147483701" r:id="rId33"/>
    <p:sldLayoutId id="2147483702" r:id="rId34"/>
    <p:sldLayoutId id="2147483703" r:id="rId35"/>
    <p:sldLayoutId id="2147483705" r:id="rId36"/>
  </p:sldLayoutIdLst>
  <p:hf hdr="0" ftr="0" dt="0"/>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p15:clr>
            <a:srgbClr val="F26B43"/>
          </p15:clr>
        </p15:guide>
        <p15:guide id="2" pos="3840">
          <p15:clr>
            <a:srgbClr val="F26B43"/>
          </p15:clr>
        </p15:guide>
        <p15:guide id="3" pos="837">
          <p15:clr>
            <a:srgbClr val="F26B43"/>
          </p15:clr>
        </p15:guide>
        <p15:guide id="4" pos="6841">
          <p15:clr>
            <a:srgbClr val="F26B43"/>
          </p15:clr>
        </p15:guide>
        <p15:guide id="5" orient="horz" pos="390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33.png"/><Relationship Id="rId4" Type="http://schemas.openxmlformats.org/officeDocument/2006/relationships/diagramLayout" Target="../diagrams/layout4.xml"/><Relationship Id="rId9"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33.png"/><Relationship Id="rId4" Type="http://schemas.openxmlformats.org/officeDocument/2006/relationships/image" Target="../media/image36.png"/><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hyperlink" Target="https://maco.dzlm.de/?q=verstehensgrundlagen-zu-funktionen-0"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43.sv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3B8B3D-8DEE-10DA-79EC-496E41B7FB46}"/>
              </a:ext>
            </a:extLst>
          </p:cNvPr>
          <p:cNvSpPr>
            <a:spLocks noGrp="1"/>
          </p:cNvSpPr>
          <p:nvPr>
            <p:ph type="ctrTitle"/>
          </p:nvPr>
        </p:nvSpPr>
        <p:spPr/>
        <p:txBody>
          <a:bodyPr/>
          <a:lstStyle/>
          <a:p>
            <a:r>
              <a:rPr lang="de-DE" sz="3600" dirty="0">
                <a:latin typeface="Kantumruy Pro Medium" pitchFamily="2" charset="0"/>
                <a:ea typeface="Calibri Light"/>
                <a:cs typeface="Kantumruy Pro Medium" pitchFamily="2" charset="0"/>
              </a:rPr>
              <a:t>„Funktionaler Zusammenhang“ - </a:t>
            </a:r>
            <a:r>
              <a:rPr lang="de-DE" sz="3600" b="0" i="0" dirty="0">
                <a:solidFill>
                  <a:srgbClr val="202334"/>
                </a:solidFill>
                <a:effectLst/>
                <a:latin typeface="Kantumruy Pro Medium" pitchFamily="2" charset="0"/>
                <a:cs typeface="Kantumruy Pro Medium" pitchFamily="2" charset="0"/>
              </a:rPr>
              <a:t>ein</a:t>
            </a:r>
            <a:br>
              <a:rPr lang="de-DE" sz="3600" b="0" i="0" dirty="0">
                <a:solidFill>
                  <a:srgbClr val="202334"/>
                </a:solidFill>
                <a:effectLst/>
                <a:latin typeface="Kantumruy Pro Medium" pitchFamily="2" charset="0"/>
                <a:cs typeface="Kantumruy Pro Medium" pitchFamily="2" charset="0"/>
              </a:rPr>
            </a:br>
            <a:r>
              <a:rPr lang="de-DE" sz="3600" b="0" i="0" dirty="0">
                <a:solidFill>
                  <a:srgbClr val="202334"/>
                </a:solidFill>
                <a:effectLst/>
                <a:latin typeface="Kantumruy Pro Medium" pitchFamily="2" charset="0"/>
                <a:cs typeface="Kantumruy Pro Medium" pitchFamily="2" charset="0"/>
              </a:rPr>
              <a:t>Fortbildungsmodul für die Sekundarstufe I</a:t>
            </a:r>
            <a:r>
              <a:rPr lang="de-DE" sz="3600" dirty="0">
                <a:latin typeface="Kantumruy Pro Medium" pitchFamily="2" charset="0"/>
                <a:cs typeface="Kantumruy Pro Medium" pitchFamily="2" charset="0"/>
              </a:rPr>
              <a:t> </a:t>
            </a:r>
            <a:br>
              <a:rPr lang="de-DE" sz="4000" dirty="0">
                <a:ea typeface="Calibri Light"/>
                <a:cs typeface="Calibri Light"/>
              </a:rPr>
            </a:br>
            <a:r>
              <a:rPr lang="de-DE" sz="3200" dirty="0">
                <a:latin typeface="+mn-lt"/>
                <a:ea typeface="Calibri Light"/>
                <a:cs typeface="Kantumruy Pro Medium" pitchFamily="2" charset="0"/>
              </a:rPr>
              <a:t>Baustein 3</a:t>
            </a:r>
            <a:endParaRPr lang="de-DE" dirty="0">
              <a:latin typeface="Calibri Light"/>
              <a:ea typeface="Calibri Light"/>
              <a:cs typeface="Calibri Light"/>
            </a:endParaRPr>
          </a:p>
        </p:txBody>
      </p:sp>
      <p:sp>
        <p:nvSpPr>
          <p:cNvPr id="3" name="Untertitel 2">
            <a:extLst>
              <a:ext uri="{FF2B5EF4-FFF2-40B4-BE49-F238E27FC236}">
                <a16:creationId xmlns:a16="http://schemas.microsoft.com/office/drawing/2014/main" id="{4CB63A08-3A40-A234-579E-96E045F9B7EF}"/>
              </a:ext>
            </a:extLst>
          </p:cNvPr>
          <p:cNvSpPr>
            <a:spLocks noGrp="1"/>
          </p:cNvSpPr>
          <p:nvPr>
            <p:ph type="subTitle" idx="1"/>
          </p:nvPr>
        </p:nvSpPr>
        <p:spPr>
          <a:xfrm>
            <a:off x="1328738" y="1620982"/>
            <a:ext cx="2391492" cy="507076"/>
          </a:xfrm>
        </p:spPr>
        <p:txBody>
          <a:bodyPr/>
          <a:lstStyle/>
          <a:p>
            <a:r>
              <a:rPr lang="de-DE" dirty="0"/>
              <a:t>Mathematik Sekundarstufe I</a:t>
            </a:r>
          </a:p>
        </p:txBody>
      </p:sp>
      <p:sp>
        <p:nvSpPr>
          <p:cNvPr id="5" name="Textfeld 4">
            <a:extLst>
              <a:ext uri="{FF2B5EF4-FFF2-40B4-BE49-F238E27FC236}">
                <a16:creationId xmlns:a16="http://schemas.microsoft.com/office/drawing/2014/main" id="{4094492D-BE9C-85DC-EE28-CCD6005BE3C7}"/>
              </a:ext>
            </a:extLst>
          </p:cNvPr>
          <p:cNvSpPr txBox="1"/>
          <p:nvPr/>
        </p:nvSpPr>
        <p:spPr>
          <a:xfrm>
            <a:off x="1351722" y="5963478"/>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6" name="Textfeld 5">
            <a:extLst>
              <a:ext uri="{FF2B5EF4-FFF2-40B4-BE49-F238E27FC236}">
                <a16:creationId xmlns:a16="http://schemas.microsoft.com/office/drawing/2014/main" id="{A70FF310-759F-012A-7796-9E863B9745E1}"/>
              </a:ext>
            </a:extLst>
          </p:cNvPr>
          <p:cNvSpPr txBox="1"/>
          <p:nvPr/>
        </p:nvSpPr>
        <p:spPr>
          <a:xfrm>
            <a:off x="616226" y="6162261"/>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white"/>
              </a:solidFill>
              <a:effectLst/>
              <a:uLnTx/>
              <a:uFillTx/>
              <a:latin typeface="Kantumruy Pro"/>
              <a:ea typeface="+mn-ea"/>
              <a:cs typeface="+mn-cs"/>
            </a:endParaRPr>
          </a:p>
        </p:txBody>
      </p:sp>
    </p:spTree>
    <p:extLst>
      <p:ext uri="{BB962C8B-B14F-4D97-AF65-F5344CB8AC3E}">
        <p14:creationId xmlns:p14="http://schemas.microsoft.com/office/powerpoint/2010/main" val="3339552573"/>
      </p:ext>
    </p:extLst>
  </p:cSld>
  <p:clrMapOvr>
    <a:masterClrMapping/>
  </p:clrMapOvr>
  <mc:AlternateContent xmlns:mc="http://schemas.openxmlformats.org/markup-compatibility/2006" xmlns:p14="http://schemas.microsoft.com/office/powerpoint/2010/main">
    <mc:Choice Requires="p14">
      <p:transition spd="slow" p14:dur="2000" advTm="15413"/>
    </mc:Choice>
    <mc:Fallback xmlns="">
      <p:transition spd="slow" advTm="1541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64EA0-A811-A85D-AFB7-024425C56C5C}"/>
            </a:ext>
          </a:extLst>
        </p:cNvPr>
        <p:cNvGrpSpPr/>
        <p:nvPr/>
      </p:nvGrpSpPr>
      <p:grpSpPr>
        <a:xfrm>
          <a:off x="0" y="0"/>
          <a:ext cx="0" cy="0"/>
          <a:chOff x="0" y="0"/>
          <a:chExt cx="0" cy="0"/>
        </a:xfrm>
      </p:grpSpPr>
      <p:sp>
        <p:nvSpPr>
          <p:cNvPr id="13" name="Titel 1">
            <a:extLst>
              <a:ext uri="{FF2B5EF4-FFF2-40B4-BE49-F238E27FC236}">
                <a16:creationId xmlns:a16="http://schemas.microsoft.com/office/drawing/2014/main" id="{743F5A8F-FFA3-43B0-A639-75F90BCD20D3}"/>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Der König des Schreckens </a:t>
            </a:r>
            <a:br>
              <a:rPr lang="de-DE" sz="3200" b="1" dirty="0">
                <a:solidFill>
                  <a:schemeClr val="bg1"/>
                </a:solidFill>
                <a:latin typeface="+mj-lt"/>
                <a:cs typeface="Arial"/>
              </a:rPr>
            </a:br>
            <a:r>
              <a:rPr lang="de-DE" sz="2400" dirty="0">
                <a:solidFill>
                  <a:schemeClr val="bg1"/>
                </a:solidFill>
                <a:latin typeface="+mj-lt"/>
                <a:cs typeface="Arial"/>
              </a:rPr>
              <a:t>Lehrkräfte</a:t>
            </a:r>
            <a:br>
              <a:rPr lang="de-DE" sz="3200" b="1" dirty="0">
                <a:solidFill>
                  <a:schemeClr val="bg1"/>
                </a:solidFill>
                <a:latin typeface="+mj-lt"/>
                <a:cs typeface="Arial"/>
              </a:rPr>
            </a:br>
            <a:r>
              <a:rPr lang="de-DE" sz="1500" dirty="0">
                <a:solidFill>
                  <a:schemeClr val="bg1"/>
                </a:solidFill>
                <a:latin typeface="+mj-lt"/>
                <a:cs typeface="Arial"/>
              </a:rPr>
              <a:t>nach Hofmann &amp; Roth, 2021</a:t>
            </a:r>
            <a:endParaRPr lang="de-DE" sz="3200" dirty="0">
              <a:solidFill>
                <a:schemeClr val="bg1"/>
              </a:solidFill>
              <a:latin typeface="+mj-lt"/>
              <a:cs typeface="Arial"/>
            </a:endParaRPr>
          </a:p>
        </p:txBody>
      </p:sp>
      <p:sp>
        <p:nvSpPr>
          <p:cNvPr id="9" name="Titel 1">
            <a:extLst>
              <a:ext uri="{FF2B5EF4-FFF2-40B4-BE49-F238E27FC236}">
                <a16:creationId xmlns:a16="http://schemas.microsoft.com/office/drawing/2014/main" id="{750DD4C2-73A6-2435-3BC6-9A6C5A9DB71C}"/>
              </a:ext>
            </a:extLst>
          </p:cNvPr>
          <p:cNvSpPr txBox="1">
            <a:spLocks/>
          </p:cNvSpPr>
          <p:nvPr/>
        </p:nvSpPr>
        <p:spPr>
          <a:xfrm>
            <a:off x="719634" y="1688687"/>
            <a:ext cx="7532683" cy="2072180"/>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1900" dirty="0">
                <a:solidFill>
                  <a:srgbClr val="000000"/>
                </a:solidFill>
                <a:latin typeface="+mj-lt"/>
                <a:cs typeface="Arial"/>
              </a:rPr>
              <a:t>Liegt</a:t>
            </a:r>
            <a:r>
              <a:rPr lang="de-DE" sz="1900" b="0" i="0" dirty="0">
                <a:solidFill>
                  <a:srgbClr val="000000"/>
                </a:solidFill>
                <a:effectLst/>
                <a:latin typeface="+mj-lt"/>
                <a:cs typeface="Arial"/>
              </a:rPr>
              <a:t> dem Graphen von Alex eine tragfähige Vorstellung zum funktionalen Denken zugrunde?</a:t>
            </a:r>
            <a:r>
              <a:rPr lang="de-DE" sz="1900" dirty="0">
                <a:solidFill>
                  <a:srgbClr val="000000"/>
                </a:solidFill>
                <a:latin typeface="+mj-lt"/>
                <a:cs typeface="Arial"/>
              </a:rPr>
              <a:t> </a:t>
            </a:r>
            <a:r>
              <a:rPr lang="de-DE" sz="1900" b="0" i="0" dirty="0">
                <a:solidFill>
                  <a:srgbClr val="000000"/>
                </a:solidFill>
                <a:effectLst/>
                <a:latin typeface="+mj-lt"/>
                <a:cs typeface="Arial"/>
              </a:rPr>
              <a:t>Wenn ja, warum? Wenn nein, warum nicht?</a:t>
            </a:r>
          </a:p>
          <a:p>
            <a:pPr algn="just"/>
            <a:endParaRPr lang="de-DE" sz="1900" dirty="0">
              <a:solidFill>
                <a:srgbClr val="4472C4"/>
              </a:solidFill>
              <a:latin typeface="+mj-lt"/>
              <a:ea typeface="Calibri"/>
              <a:cs typeface="Calibri"/>
            </a:endParaRPr>
          </a:p>
          <a:p>
            <a:pPr algn="just"/>
            <a:r>
              <a:rPr lang="de-DE" sz="1900" dirty="0">
                <a:solidFill>
                  <a:srgbClr val="00AC88"/>
                </a:solidFill>
                <a:latin typeface="Kantumruy Pro Medium" pitchFamily="2" charset="0"/>
                <a:ea typeface="Calibri"/>
                <a:cs typeface="Kantumruy Pro Medium" pitchFamily="2" charset="0"/>
              </a:rPr>
              <a:t>Fachdidaktische Analyse</a:t>
            </a:r>
          </a:p>
          <a:p>
            <a:pPr algn="just"/>
            <a:r>
              <a:rPr lang="de-DE" sz="1900" dirty="0">
                <a:solidFill>
                  <a:srgbClr val="00AC88"/>
                </a:solidFill>
                <a:latin typeface="+mj-lt"/>
                <a:ea typeface="Calibri"/>
                <a:cs typeface="Calibri"/>
              </a:rPr>
              <a:t>Der Funktionsgraph wird als das fotografische Abbild von Realsituationen verstanden, nicht als die abstrakte Darstellung eines funktionalen Zusammenhangs, bei dem einer Größe (auf der x-Achse = unabhängige Größe) eine andere Größe (auf der y-Achse = abhängige Größe) zugeordnet wird.</a:t>
            </a:r>
          </a:p>
          <a:p>
            <a:pPr marL="457200" indent="-457200" algn="just">
              <a:buFont typeface="Arial"/>
              <a:buChar char="•"/>
            </a:pPr>
            <a:endParaRPr lang="de-DE" sz="1900" dirty="0">
              <a:solidFill>
                <a:srgbClr val="00AC88"/>
              </a:solidFill>
              <a:latin typeface="+mj-lt"/>
              <a:ea typeface="Calibri"/>
              <a:cs typeface="Calibri"/>
            </a:endParaRPr>
          </a:p>
          <a:p>
            <a:pPr marL="457200" indent="-457200" algn="just">
              <a:buFont typeface="Arial"/>
              <a:buChar char="•"/>
            </a:pPr>
            <a:endParaRPr lang="de-DE" sz="1900" dirty="0">
              <a:solidFill>
                <a:srgbClr val="4472C4"/>
              </a:solidFill>
              <a:latin typeface="+mj-lt"/>
              <a:ea typeface="Calibri"/>
              <a:cs typeface="Calibri"/>
            </a:endParaRPr>
          </a:p>
          <a:p>
            <a:pPr algn="just"/>
            <a:endParaRPr lang="de-DE" sz="1900" dirty="0">
              <a:solidFill>
                <a:srgbClr val="4472C4"/>
              </a:solidFill>
              <a:latin typeface="+mj-lt"/>
              <a:ea typeface="Calibri"/>
              <a:cs typeface="Calibri"/>
            </a:endParaRPr>
          </a:p>
        </p:txBody>
      </p:sp>
      <p:sp>
        <p:nvSpPr>
          <p:cNvPr id="8" name="Titel 1">
            <a:extLst>
              <a:ext uri="{FF2B5EF4-FFF2-40B4-BE49-F238E27FC236}">
                <a16:creationId xmlns:a16="http://schemas.microsoft.com/office/drawing/2014/main" id="{42AF49C1-CCD7-B4AA-B321-CAB873D538C8}"/>
              </a:ext>
            </a:extLst>
          </p:cNvPr>
          <p:cNvSpPr txBox="1">
            <a:spLocks/>
          </p:cNvSpPr>
          <p:nvPr/>
        </p:nvSpPr>
        <p:spPr>
          <a:xfrm>
            <a:off x="460841" y="1659932"/>
            <a:ext cx="617173" cy="62006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2000" dirty="0">
                <a:solidFill>
                  <a:srgbClr val="000000"/>
                </a:solidFill>
                <a:latin typeface="Kantumruy Pro"/>
                <a:cs typeface="Arial"/>
              </a:rPr>
              <a:t>1.</a:t>
            </a:r>
            <a:r>
              <a:rPr lang="de-DE" sz="2200" dirty="0">
                <a:solidFill>
                  <a:srgbClr val="000000"/>
                </a:solidFill>
                <a:latin typeface="Kantumruy Pro"/>
                <a:cs typeface="Arial"/>
              </a:rPr>
              <a:t> </a:t>
            </a:r>
            <a:endParaRPr lang="de-DE" sz="2200" dirty="0">
              <a:solidFill>
                <a:srgbClr val="000000"/>
              </a:solidFill>
              <a:effectLst/>
              <a:latin typeface="Kantumruy Pro"/>
            </a:endParaRPr>
          </a:p>
        </p:txBody>
      </p:sp>
      <p:sp>
        <p:nvSpPr>
          <p:cNvPr id="10" name="Textfeld 6">
            <a:extLst>
              <a:ext uri="{FF2B5EF4-FFF2-40B4-BE49-F238E27FC236}">
                <a16:creationId xmlns:a16="http://schemas.microsoft.com/office/drawing/2014/main" id="{4210746B-83C9-48CE-F4BE-4630C1418680}"/>
              </a:ext>
            </a:extLst>
          </p:cNvPr>
          <p:cNvSpPr txBox="1"/>
          <p:nvPr/>
        </p:nvSpPr>
        <p:spPr>
          <a:xfrm>
            <a:off x="769427" y="4444015"/>
            <a:ext cx="6975645" cy="754053"/>
          </a:xfrm>
          <a:prstGeom prst="rect">
            <a:avLst/>
          </a:prstGeom>
          <a:noFill/>
        </p:spPr>
        <p:txBody>
          <a:bodyPr wrap="square" lIns="9144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b="1" dirty="0">
                <a:solidFill>
                  <a:srgbClr val="00725B"/>
                </a:solidFill>
                <a:latin typeface="+mj-lt"/>
                <a:cs typeface="Kantumruy Pro Medium" pitchFamily="2" charset="0"/>
              </a:rPr>
              <a:t>= Der Graph-als-Bild Fehler</a:t>
            </a:r>
            <a:r>
              <a:rPr lang="de-DE" sz="2800" b="1" dirty="0">
                <a:solidFill>
                  <a:srgbClr val="00725B"/>
                </a:solidFill>
                <a:latin typeface="+mj-lt"/>
                <a:cs typeface="Kantumruy Pro Medium" pitchFamily="2" charset="0"/>
              </a:rPr>
              <a:t> </a:t>
            </a:r>
          </a:p>
          <a:p>
            <a:r>
              <a:rPr lang="de-DE" sz="1500" dirty="0">
                <a:solidFill>
                  <a:schemeClr val="bg1"/>
                </a:solidFill>
                <a:latin typeface="+mn-lt"/>
                <a:cs typeface="Arial"/>
              </a:rPr>
              <a:t>nach Vogel,</a:t>
            </a:r>
            <a:r>
              <a:rPr lang="de-DE" sz="1500" dirty="0">
                <a:solidFill>
                  <a:schemeClr val="bg1"/>
                </a:solidFill>
                <a:cs typeface="Arial"/>
              </a:rPr>
              <a:t> 2006</a:t>
            </a:r>
            <a:endParaRPr lang="de-DE" sz="3100" dirty="0">
              <a:solidFill>
                <a:schemeClr val="bg1"/>
              </a:solidFill>
              <a:latin typeface="+mn-lt"/>
              <a:cs typeface="Arial"/>
            </a:endParaRPr>
          </a:p>
        </p:txBody>
      </p:sp>
      <p:sp>
        <p:nvSpPr>
          <p:cNvPr id="11" name="Foliennummernplatzhalter 4">
            <a:extLst>
              <a:ext uri="{FF2B5EF4-FFF2-40B4-BE49-F238E27FC236}">
                <a16:creationId xmlns:a16="http://schemas.microsoft.com/office/drawing/2014/main" id="{82F0DE64-F137-4969-A355-8FAD036CF484}"/>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10</a:t>
            </a:fld>
            <a:endParaRPr lang="de-DE" dirty="0"/>
          </a:p>
        </p:txBody>
      </p:sp>
      <p:pic>
        <p:nvPicPr>
          <p:cNvPr id="3" name="Grafik 2">
            <a:extLst>
              <a:ext uri="{FF2B5EF4-FFF2-40B4-BE49-F238E27FC236}">
                <a16:creationId xmlns:a16="http://schemas.microsoft.com/office/drawing/2014/main" id="{0C775679-FA9A-EF7A-DB31-1F7BD9642B2D}"/>
              </a:ext>
            </a:extLst>
          </p:cNvPr>
          <p:cNvPicPr>
            <a:picLocks noChangeAspect="1"/>
          </p:cNvPicPr>
          <p:nvPr/>
        </p:nvPicPr>
        <p:blipFill>
          <a:blip r:embed="rId3"/>
          <a:stretch>
            <a:fillRect/>
          </a:stretch>
        </p:blipFill>
        <p:spPr>
          <a:xfrm>
            <a:off x="8509078" y="1661135"/>
            <a:ext cx="2963288" cy="1316181"/>
          </a:xfrm>
          <a:prstGeom prst="rect">
            <a:avLst/>
          </a:prstGeom>
        </p:spPr>
      </p:pic>
    </p:spTree>
    <p:extLst>
      <p:ext uri="{BB962C8B-B14F-4D97-AF65-F5344CB8AC3E}">
        <p14:creationId xmlns:p14="http://schemas.microsoft.com/office/powerpoint/2010/main" val="1926107368"/>
      </p:ext>
    </p:extLst>
  </p:cSld>
  <p:clrMapOvr>
    <a:masterClrMapping/>
  </p:clrMapOvr>
  <mc:AlternateContent xmlns:mc="http://schemas.openxmlformats.org/markup-compatibility/2006" xmlns:p14="http://schemas.microsoft.com/office/powerpoint/2010/main">
    <mc:Choice Requires="p14">
      <p:transition spd="slow" p14:dur="2000" advTm="10922"/>
    </mc:Choice>
    <mc:Fallback xmlns="">
      <p:transition spd="slow" advTm="10922"/>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E615D-D2BA-58ED-CCC1-3F1E36E3B71B}"/>
            </a:ext>
          </a:extLst>
        </p:cNvPr>
        <p:cNvGrpSpPr/>
        <p:nvPr/>
      </p:nvGrpSpPr>
      <p:grpSpPr>
        <a:xfrm>
          <a:off x="0" y="0"/>
          <a:ext cx="0" cy="0"/>
          <a:chOff x="0" y="0"/>
          <a:chExt cx="0" cy="0"/>
        </a:xfrm>
      </p:grpSpPr>
      <p:sp>
        <p:nvSpPr>
          <p:cNvPr id="15" name="Titel 1">
            <a:extLst>
              <a:ext uri="{FF2B5EF4-FFF2-40B4-BE49-F238E27FC236}">
                <a16:creationId xmlns:a16="http://schemas.microsoft.com/office/drawing/2014/main" id="{CAE8B192-4350-4302-9C65-D5FE02C155AC}"/>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Der König des Schreckens </a:t>
            </a:r>
            <a:br>
              <a:rPr lang="de-DE" sz="3200" b="1" dirty="0">
                <a:solidFill>
                  <a:schemeClr val="bg1"/>
                </a:solidFill>
                <a:latin typeface="+mj-lt"/>
                <a:cs typeface="Arial"/>
              </a:rPr>
            </a:br>
            <a:r>
              <a:rPr lang="de-DE" sz="2400" dirty="0">
                <a:solidFill>
                  <a:schemeClr val="bg1"/>
                </a:solidFill>
                <a:latin typeface="+mj-lt"/>
                <a:cs typeface="Arial"/>
              </a:rPr>
              <a:t>Lehrkräfte</a:t>
            </a:r>
            <a:br>
              <a:rPr lang="de-DE" sz="3200" b="1" dirty="0">
                <a:solidFill>
                  <a:schemeClr val="bg1"/>
                </a:solidFill>
                <a:latin typeface="+mj-lt"/>
                <a:cs typeface="Arial"/>
              </a:rPr>
            </a:br>
            <a:r>
              <a:rPr lang="de-DE" sz="1500" dirty="0">
                <a:solidFill>
                  <a:schemeClr val="bg1"/>
                </a:solidFill>
                <a:latin typeface="+mj-lt"/>
                <a:cs typeface="Arial"/>
              </a:rPr>
              <a:t>nach Hofmann &amp; Roth, 2021</a:t>
            </a:r>
            <a:endParaRPr lang="de-DE" sz="3200" dirty="0">
              <a:solidFill>
                <a:schemeClr val="bg1"/>
              </a:solidFill>
              <a:latin typeface="+mj-lt"/>
              <a:cs typeface="Arial"/>
            </a:endParaRPr>
          </a:p>
        </p:txBody>
      </p:sp>
      <p:sp>
        <p:nvSpPr>
          <p:cNvPr id="9" name="Titel 1">
            <a:extLst>
              <a:ext uri="{FF2B5EF4-FFF2-40B4-BE49-F238E27FC236}">
                <a16:creationId xmlns:a16="http://schemas.microsoft.com/office/drawing/2014/main" id="{79B782BB-4790-35B4-2243-06A20396D527}"/>
              </a:ext>
            </a:extLst>
          </p:cNvPr>
          <p:cNvSpPr txBox="1">
            <a:spLocks/>
          </p:cNvSpPr>
          <p:nvPr/>
        </p:nvSpPr>
        <p:spPr>
          <a:xfrm>
            <a:off x="719634" y="1688687"/>
            <a:ext cx="7532683" cy="2072180"/>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1900" dirty="0">
                <a:solidFill>
                  <a:srgbClr val="000000"/>
                </a:solidFill>
                <a:latin typeface="+mj-lt"/>
                <a:cs typeface="Arial"/>
              </a:rPr>
              <a:t>Liegt</a:t>
            </a:r>
            <a:r>
              <a:rPr lang="de-DE" sz="1900" b="0" i="0" dirty="0">
                <a:solidFill>
                  <a:srgbClr val="000000"/>
                </a:solidFill>
                <a:effectLst/>
                <a:latin typeface="+mj-lt"/>
                <a:cs typeface="Arial"/>
              </a:rPr>
              <a:t> dem Graphen von Alex eine tragfähige Vorstellung zum funktionalen Denken zugrunde?</a:t>
            </a:r>
            <a:r>
              <a:rPr lang="de-DE" sz="1900" dirty="0">
                <a:solidFill>
                  <a:srgbClr val="000000"/>
                </a:solidFill>
                <a:latin typeface="+mj-lt"/>
                <a:cs typeface="Arial"/>
              </a:rPr>
              <a:t> </a:t>
            </a:r>
            <a:r>
              <a:rPr lang="de-DE" sz="1900" b="0" i="0" dirty="0">
                <a:solidFill>
                  <a:srgbClr val="000000"/>
                </a:solidFill>
                <a:effectLst/>
                <a:latin typeface="+mj-lt"/>
                <a:cs typeface="Arial"/>
              </a:rPr>
              <a:t>Wenn ja, warum? Wenn nein, warum nicht?</a:t>
            </a:r>
          </a:p>
          <a:p>
            <a:pPr algn="just"/>
            <a:endParaRPr lang="de-DE" sz="1900" dirty="0">
              <a:solidFill>
                <a:srgbClr val="4472C4"/>
              </a:solidFill>
              <a:latin typeface="+mj-lt"/>
              <a:ea typeface="Calibri"/>
              <a:cs typeface="Calibri"/>
            </a:endParaRPr>
          </a:p>
          <a:p>
            <a:pPr algn="just"/>
            <a:r>
              <a:rPr lang="de-DE" sz="1900" dirty="0">
                <a:solidFill>
                  <a:srgbClr val="00AC88"/>
                </a:solidFill>
                <a:latin typeface="Kantumruy Pro Medium" pitchFamily="2" charset="0"/>
                <a:ea typeface="Calibri"/>
                <a:cs typeface="Kantumruy Pro Medium" pitchFamily="2" charset="0"/>
              </a:rPr>
              <a:t>Fachdidaktische Analyse</a:t>
            </a:r>
          </a:p>
          <a:p>
            <a:pPr algn="just"/>
            <a:r>
              <a:rPr lang="de-DE" sz="1900" dirty="0">
                <a:solidFill>
                  <a:schemeClr val="tx1">
                    <a:lumMod val="75000"/>
                  </a:schemeClr>
                </a:solidFill>
                <a:latin typeface="+mj-lt"/>
                <a:ea typeface="Calibri"/>
                <a:cs typeface="Calibri"/>
              </a:rPr>
              <a:t>Der Funktionsgraph wird als das fotografische Abbild von Realsituationen verstanden, nicht als die abstrakte Darstellung eines funktionalen Zusammenhangs, bei dem einer Größe (auf der x-Achse = unabhängige Größe) eine andere Größe (auf der y-Achse = abhängige Größe) zugeordnet wird.</a:t>
            </a:r>
          </a:p>
          <a:p>
            <a:br>
              <a:rPr lang="de-DE" sz="1050" dirty="0">
                <a:solidFill>
                  <a:schemeClr val="tx1">
                    <a:lumMod val="75000"/>
                  </a:schemeClr>
                </a:solidFill>
                <a:latin typeface="Kantumruy Pro Medium" pitchFamily="2" charset="0"/>
                <a:cs typeface="Kantumruy Pro Medium" pitchFamily="2" charset="0"/>
              </a:rPr>
            </a:br>
            <a:r>
              <a:rPr lang="de-DE" sz="1500" dirty="0">
                <a:solidFill>
                  <a:schemeClr val="tx1">
                    <a:lumMod val="75000"/>
                  </a:schemeClr>
                </a:solidFill>
                <a:latin typeface="Kantumruy Pro Medium" pitchFamily="2" charset="0"/>
                <a:cs typeface="Kantumruy Pro Medium" pitchFamily="2" charset="0"/>
              </a:rPr>
              <a:t>Graph-als-Bild-Fehler</a:t>
            </a:r>
            <a:r>
              <a:rPr lang="de-DE" sz="1500" dirty="0">
                <a:solidFill>
                  <a:schemeClr val="tx1">
                    <a:lumMod val="75000"/>
                  </a:schemeClr>
                </a:solidFill>
                <a:latin typeface="+mj-lt"/>
                <a:cs typeface="Kantumruy Pro Medium" pitchFamily="2" charset="0"/>
              </a:rPr>
              <a:t>, z. B. Vogel, 2006; </a:t>
            </a:r>
            <a:r>
              <a:rPr lang="de-DE" sz="1500" i="1" dirty="0" err="1">
                <a:solidFill>
                  <a:schemeClr val="tx1">
                    <a:lumMod val="75000"/>
                  </a:schemeClr>
                </a:solidFill>
                <a:latin typeface="+mj-lt"/>
                <a:cs typeface="Kantumruy Pro Medium" pitchFamily="2" charset="0"/>
              </a:rPr>
              <a:t>treating</a:t>
            </a:r>
            <a:r>
              <a:rPr lang="de-DE" sz="1500" i="1" dirty="0">
                <a:solidFill>
                  <a:schemeClr val="tx1">
                    <a:lumMod val="75000"/>
                  </a:schemeClr>
                </a:solidFill>
                <a:latin typeface="+mj-lt"/>
                <a:cs typeface="Kantumruy Pro Medium" pitchFamily="2" charset="0"/>
              </a:rPr>
              <a:t> </a:t>
            </a:r>
            <a:r>
              <a:rPr lang="de-DE" sz="1500" i="1" dirty="0" err="1">
                <a:solidFill>
                  <a:schemeClr val="tx1">
                    <a:lumMod val="75000"/>
                  </a:schemeClr>
                </a:solidFill>
                <a:latin typeface="+mj-lt"/>
                <a:cs typeface="Kantumruy Pro Medium" pitchFamily="2" charset="0"/>
              </a:rPr>
              <a:t>the</a:t>
            </a:r>
            <a:r>
              <a:rPr lang="de-DE" sz="1500" i="1" dirty="0">
                <a:solidFill>
                  <a:schemeClr val="tx1">
                    <a:lumMod val="75000"/>
                  </a:schemeClr>
                </a:solidFill>
                <a:latin typeface="+mj-lt"/>
                <a:cs typeface="Kantumruy Pro Medium" pitchFamily="2" charset="0"/>
              </a:rPr>
              <a:t> </a:t>
            </a:r>
            <a:r>
              <a:rPr lang="de-DE" sz="1500" i="1" dirty="0" err="1">
                <a:solidFill>
                  <a:schemeClr val="tx1">
                    <a:lumMod val="75000"/>
                  </a:schemeClr>
                </a:solidFill>
                <a:latin typeface="+mj-lt"/>
                <a:cs typeface="Kantumruy Pro Medium" pitchFamily="2" charset="0"/>
              </a:rPr>
              <a:t>graph</a:t>
            </a:r>
            <a:r>
              <a:rPr lang="de-DE" sz="1500" i="1" dirty="0">
                <a:solidFill>
                  <a:schemeClr val="tx1">
                    <a:lumMod val="75000"/>
                  </a:schemeClr>
                </a:solidFill>
                <a:latin typeface="+mj-lt"/>
                <a:cs typeface="Kantumruy Pro Medium" pitchFamily="2" charset="0"/>
              </a:rPr>
              <a:t> </a:t>
            </a:r>
            <a:r>
              <a:rPr lang="de-DE" sz="1500" i="1" dirty="0" err="1">
                <a:solidFill>
                  <a:schemeClr val="tx1">
                    <a:lumMod val="75000"/>
                  </a:schemeClr>
                </a:solidFill>
                <a:latin typeface="+mj-lt"/>
                <a:cs typeface="Kantumruy Pro Medium" pitchFamily="2" charset="0"/>
              </a:rPr>
              <a:t>as</a:t>
            </a:r>
            <a:r>
              <a:rPr lang="de-DE" sz="1500" i="1" dirty="0">
                <a:solidFill>
                  <a:schemeClr val="tx1">
                    <a:lumMod val="75000"/>
                  </a:schemeClr>
                </a:solidFill>
                <a:latin typeface="+mj-lt"/>
                <a:cs typeface="Kantumruy Pro Medium" pitchFamily="2" charset="0"/>
              </a:rPr>
              <a:t> a </a:t>
            </a:r>
            <a:r>
              <a:rPr lang="de-DE" sz="1500" i="1" dirty="0" err="1">
                <a:solidFill>
                  <a:schemeClr val="tx1">
                    <a:lumMod val="75000"/>
                  </a:schemeClr>
                </a:solidFill>
                <a:latin typeface="+mj-lt"/>
                <a:cs typeface="Kantumruy Pro Medium" pitchFamily="2" charset="0"/>
              </a:rPr>
              <a:t>picture</a:t>
            </a:r>
            <a:r>
              <a:rPr lang="de-DE" sz="1500" dirty="0">
                <a:solidFill>
                  <a:schemeClr val="tx1">
                    <a:lumMod val="75000"/>
                  </a:schemeClr>
                </a:solidFill>
                <a:latin typeface="+mj-lt"/>
                <a:cs typeface="Kantumruy Pro Medium" pitchFamily="2" charset="0"/>
              </a:rPr>
              <a:t>, z. B. Clement, 1985​</a:t>
            </a:r>
            <a:endParaRPr lang="de-DE" sz="1900" dirty="0">
              <a:solidFill>
                <a:schemeClr val="tx1">
                  <a:lumMod val="75000"/>
                </a:schemeClr>
              </a:solidFill>
              <a:latin typeface="+mj-lt"/>
              <a:ea typeface="Calibri"/>
              <a:cs typeface="Calibri"/>
            </a:endParaRPr>
          </a:p>
          <a:p>
            <a:pPr algn="just"/>
            <a:br>
              <a:rPr lang="de-DE" sz="1900" dirty="0">
                <a:solidFill>
                  <a:srgbClr val="00AC88"/>
                </a:solidFill>
                <a:latin typeface="+mj-lt"/>
                <a:ea typeface="Calibri"/>
                <a:cs typeface="Calibri"/>
              </a:rPr>
            </a:br>
            <a:r>
              <a:rPr lang="de-DE" sz="1900" dirty="0">
                <a:solidFill>
                  <a:srgbClr val="00AC88"/>
                </a:solidFill>
                <a:latin typeface="+mj-lt"/>
                <a:ea typeface="Calibri"/>
                <a:cs typeface="Calibri"/>
              </a:rPr>
              <a:t>Eindeutige Zuordnung missachtet: Einem x-Wert wurden mehrere y-Werte zugeordnet (x=20, y=Senkrechte zur y-Achse; Looping: x=35, Spirale… </a:t>
            </a:r>
            <a:endParaRPr lang="de-DE" sz="1900" dirty="0">
              <a:solidFill>
                <a:srgbClr val="00AC88"/>
              </a:solidFill>
              <a:latin typeface="+mj-lt"/>
            </a:endParaRPr>
          </a:p>
          <a:p>
            <a:pPr algn="just"/>
            <a:endParaRPr lang="de-DE" sz="1900" dirty="0">
              <a:solidFill>
                <a:srgbClr val="4472C4"/>
              </a:solidFill>
              <a:latin typeface="+mj-lt"/>
              <a:ea typeface="Calibri"/>
              <a:cs typeface="Calibri"/>
            </a:endParaRPr>
          </a:p>
          <a:p>
            <a:pPr algn="just"/>
            <a:endParaRPr lang="de-DE" sz="1900" dirty="0">
              <a:solidFill>
                <a:srgbClr val="4472C4"/>
              </a:solidFill>
              <a:latin typeface="+mj-lt"/>
              <a:ea typeface="Calibri"/>
              <a:cs typeface="Calibri"/>
            </a:endParaRPr>
          </a:p>
        </p:txBody>
      </p:sp>
      <p:sp>
        <p:nvSpPr>
          <p:cNvPr id="8" name="Titel 1">
            <a:extLst>
              <a:ext uri="{FF2B5EF4-FFF2-40B4-BE49-F238E27FC236}">
                <a16:creationId xmlns:a16="http://schemas.microsoft.com/office/drawing/2014/main" id="{2A9F0F55-5BC5-123F-72C4-D2447A92C708}"/>
              </a:ext>
            </a:extLst>
          </p:cNvPr>
          <p:cNvSpPr txBox="1">
            <a:spLocks/>
          </p:cNvSpPr>
          <p:nvPr/>
        </p:nvSpPr>
        <p:spPr>
          <a:xfrm>
            <a:off x="460841" y="1659932"/>
            <a:ext cx="617173" cy="62006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2000" dirty="0">
                <a:solidFill>
                  <a:srgbClr val="000000"/>
                </a:solidFill>
                <a:latin typeface="Kantumruy Pro"/>
                <a:cs typeface="Arial"/>
              </a:rPr>
              <a:t>1.</a:t>
            </a:r>
            <a:r>
              <a:rPr lang="de-DE" sz="2200" dirty="0">
                <a:solidFill>
                  <a:srgbClr val="000000"/>
                </a:solidFill>
                <a:latin typeface="Kantumruy Pro"/>
                <a:cs typeface="Arial"/>
              </a:rPr>
              <a:t> </a:t>
            </a:r>
            <a:endParaRPr lang="de-DE" sz="2200" dirty="0">
              <a:solidFill>
                <a:srgbClr val="000000"/>
              </a:solidFill>
              <a:effectLst/>
              <a:latin typeface="Kantumruy Pro"/>
            </a:endParaRPr>
          </a:p>
        </p:txBody>
      </p:sp>
      <p:sp>
        <p:nvSpPr>
          <p:cNvPr id="11" name="Foliennummernplatzhalter 4">
            <a:extLst>
              <a:ext uri="{FF2B5EF4-FFF2-40B4-BE49-F238E27FC236}">
                <a16:creationId xmlns:a16="http://schemas.microsoft.com/office/drawing/2014/main" id="{F300CAE6-6A82-454C-8449-14E96208AFE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11</a:t>
            </a:fld>
            <a:endParaRPr lang="de-DE" dirty="0"/>
          </a:p>
        </p:txBody>
      </p:sp>
      <p:pic>
        <p:nvPicPr>
          <p:cNvPr id="2" name="Grafik 1">
            <a:extLst>
              <a:ext uri="{FF2B5EF4-FFF2-40B4-BE49-F238E27FC236}">
                <a16:creationId xmlns:a16="http://schemas.microsoft.com/office/drawing/2014/main" id="{6BB8D9A0-B440-94CF-3D39-7200CACFE3B6}"/>
              </a:ext>
            </a:extLst>
          </p:cNvPr>
          <p:cNvPicPr>
            <a:picLocks noChangeAspect="1"/>
          </p:cNvPicPr>
          <p:nvPr/>
        </p:nvPicPr>
        <p:blipFill>
          <a:blip r:embed="rId3"/>
          <a:stretch>
            <a:fillRect/>
          </a:stretch>
        </p:blipFill>
        <p:spPr>
          <a:xfrm>
            <a:off x="8669912" y="1701726"/>
            <a:ext cx="2963288" cy="1316181"/>
          </a:xfrm>
          <a:prstGeom prst="rect">
            <a:avLst/>
          </a:prstGeom>
        </p:spPr>
      </p:pic>
    </p:spTree>
    <p:extLst>
      <p:ext uri="{BB962C8B-B14F-4D97-AF65-F5344CB8AC3E}">
        <p14:creationId xmlns:p14="http://schemas.microsoft.com/office/powerpoint/2010/main" val="571525212"/>
      </p:ext>
    </p:extLst>
  </p:cSld>
  <p:clrMapOvr>
    <a:masterClrMapping/>
  </p:clrMapOvr>
  <mc:AlternateContent xmlns:mc="http://schemas.openxmlformats.org/markup-compatibility/2006" xmlns:p14="http://schemas.microsoft.com/office/powerpoint/2010/main">
    <mc:Choice Requires="p14">
      <p:transition spd="slow" p14:dur="2000" advTm="25962"/>
    </mc:Choice>
    <mc:Fallback xmlns="">
      <p:transition spd="slow" advTm="25962"/>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58C34-5FEA-35CA-271A-997C3176006F}"/>
            </a:ext>
          </a:extLst>
        </p:cNvPr>
        <p:cNvGrpSpPr/>
        <p:nvPr/>
      </p:nvGrpSpPr>
      <p:grpSpPr>
        <a:xfrm>
          <a:off x="0" y="0"/>
          <a:ext cx="0" cy="0"/>
          <a:chOff x="0" y="0"/>
          <a:chExt cx="0" cy="0"/>
        </a:xfrm>
      </p:grpSpPr>
      <p:sp>
        <p:nvSpPr>
          <p:cNvPr id="15" name="Titel 1">
            <a:extLst>
              <a:ext uri="{FF2B5EF4-FFF2-40B4-BE49-F238E27FC236}">
                <a16:creationId xmlns:a16="http://schemas.microsoft.com/office/drawing/2014/main" id="{ADEEAF16-FFDE-4634-8E1E-B6217E94E002}"/>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Der König des Schreckens </a:t>
            </a:r>
            <a:br>
              <a:rPr lang="de-DE" sz="3200" b="1" dirty="0">
                <a:solidFill>
                  <a:schemeClr val="bg1"/>
                </a:solidFill>
                <a:latin typeface="+mj-lt"/>
                <a:cs typeface="Arial"/>
              </a:rPr>
            </a:br>
            <a:r>
              <a:rPr lang="de-DE" sz="2400" dirty="0">
                <a:solidFill>
                  <a:schemeClr val="bg1"/>
                </a:solidFill>
                <a:latin typeface="+mj-lt"/>
                <a:cs typeface="Arial"/>
              </a:rPr>
              <a:t>Lehrkräfte</a:t>
            </a:r>
            <a:br>
              <a:rPr lang="de-DE" sz="3200" b="1" dirty="0">
                <a:solidFill>
                  <a:schemeClr val="bg1"/>
                </a:solidFill>
                <a:latin typeface="+mj-lt"/>
                <a:cs typeface="Arial"/>
              </a:rPr>
            </a:br>
            <a:r>
              <a:rPr lang="de-DE" sz="1500" dirty="0">
                <a:solidFill>
                  <a:schemeClr val="bg1"/>
                </a:solidFill>
                <a:latin typeface="+mj-lt"/>
                <a:cs typeface="Arial"/>
              </a:rPr>
              <a:t>nach Hofmann &amp; Roth, 2021</a:t>
            </a:r>
            <a:endParaRPr lang="de-DE" sz="3200" dirty="0">
              <a:solidFill>
                <a:schemeClr val="bg1"/>
              </a:solidFill>
              <a:latin typeface="+mj-lt"/>
              <a:cs typeface="Arial"/>
            </a:endParaRPr>
          </a:p>
        </p:txBody>
      </p:sp>
      <p:sp>
        <p:nvSpPr>
          <p:cNvPr id="9" name="Titel 1">
            <a:extLst>
              <a:ext uri="{FF2B5EF4-FFF2-40B4-BE49-F238E27FC236}">
                <a16:creationId xmlns:a16="http://schemas.microsoft.com/office/drawing/2014/main" id="{8BEB3891-7316-544C-DCE7-1F9E60C70D77}"/>
              </a:ext>
            </a:extLst>
          </p:cNvPr>
          <p:cNvSpPr txBox="1">
            <a:spLocks/>
          </p:cNvSpPr>
          <p:nvPr/>
        </p:nvSpPr>
        <p:spPr>
          <a:xfrm>
            <a:off x="719634" y="1688686"/>
            <a:ext cx="6413533" cy="350938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1900" dirty="0">
                <a:solidFill>
                  <a:srgbClr val="000000"/>
                </a:solidFill>
                <a:latin typeface="+mj-lt"/>
                <a:ea typeface="Calibri"/>
                <a:cs typeface="Arial"/>
              </a:rPr>
              <a:t>Wie können Sie Alex konkret dabei unterstützen, tragfähige Vorstellungen zum funktionalen Denken (weiter) aufzubauen? Formulieren Sie eine passende Anschlussaufgabe und begründen Sie Ihre Überlegungen. </a:t>
            </a:r>
            <a:endParaRPr lang="de-DE" sz="1900" dirty="0">
              <a:latin typeface="+mj-lt"/>
            </a:endParaRPr>
          </a:p>
          <a:p>
            <a:pPr algn="just"/>
            <a:endParaRPr lang="de-DE" sz="1900" dirty="0">
              <a:solidFill>
                <a:srgbClr val="4472C4"/>
              </a:solidFill>
              <a:latin typeface="+mj-lt"/>
              <a:ea typeface="Calibri"/>
              <a:cs typeface="Calibri"/>
            </a:endParaRPr>
          </a:p>
          <a:p>
            <a:pPr algn="just"/>
            <a:endParaRPr lang="de-DE" sz="1900" dirty="0">
              <a:solidFill>
                <a:srgbClr val="00AC88"/>
              </a:solidFill>
              <a:latin typeface="+mj-lt"/>
              <a:ea typeface="Calibri"/>
              <a:cs typeface="Segoe UI"/>
            </a:endParaRPr>
          </a:p>
          <a:p>
            <a:pPr algn="just"/>
            <a:r>
              <a:rPr lang="de-DE" sz="1900" dirty="0">
                <a:solidFill>
                  <a:srgbClr val="00AC88"/>
                </a:solidFill>
                <a:latin typeface="Kantumruy Pro Medium" pitchFamily="2" charset="0"/>
                <a:ea typeface="Calibri"/>
                <a:cs typeface="Kantumruy Pro Medium" pitchFamily="2" charset="0"/>
              </a:rPr>
              <a:t>Impuls</a:t>
            </a:r>
            <a:r>
              <a:rPr lang="de-DE" sz="1900" dirty="0">
                <a:solidFill>
                  <a:srgbClr val="00AC88"/>
                </a:solidFill>
                <a:latin typeface="+mj-lt"/>
                <a:ea typeface="Calibri"/>
                <a:cs typeface="Calibri"/>
              </a:rPr>
              <a:t> </a:t>
            </a:r>
          </a:p>
          <a:p>
            <a:pPr algn="just"/>
            <a:r>
              <a:rPr lang="de-DE" sz="1900" dirty="0">
                <a:solidFill>
                  <a:srgbClr val="00AC88"/>
                </a:solidFill>
                <a:latin typeface="+mj-lt"/>
                <a:ea typeface="Calibri"/>
                <a:cs typeface="Calibri"/>
              </a:rPr>
              <a:t>Konkrete Situation zum Gesprächsanlass machen. Kann sich derselbe Wagen gleichzeitig auf zwei verschiedenen Höhen befinden?  </a:t>
            </a:r>
            <a:endParaRPr lang="de-DE" sz="1900" dirty="0">
              <a:solidFill>
                <a:srgbClr val="00AC88"/>
              </a:solidFill>
              <a:latin typeface="+mj-lt"/>
            </a:endParaRPr>
          </a:p>
          <a:p>
            <a:pPr algn="just"/>
            <a:endParaRPr lang="de-DE" sz="1900" dirty="0">
              <a:solidFill>
                <a:srgbClr val="4472C4"/>
              </a:solidFill>
              <a:latin typeface="+mj-lt"/>
              <a:ea typeface="Calibri"/>
              <a:cs typeface="Calibri"/>
            </a:endParaRPr>
          </a:p>
          <a:p>
            <a:pPr algn="just"/>
            <a:endParaRPr lang="de-DE" sz="1900" dirty="0">
              <a:solidFill>
                <a:srgbClr val="4472C4"/>
              </a:solidFill>
              <a:latin typeface="+mj-lt"/>
              <a:ea typeface="Calibri"/>
              <a:cs typeface="Calibri"/>
            </a:endParaRPr>
          </a:p>
        </p:txBody>
      </p:sp>
      <p:sp>
        <p:nvSpPr>
          <p:cNvPr id="8" name="Titel 1">
            <a:extLst>
              <a:ext uri="{FF2B5EF4-FFF2-40B4-BE49-F238E27FC236}">
                <a16:creationId xmlns:a16="http://schemas.microsoft.com/office/drawing/2014/main" id="{74A60130-9186-F766-B95A-754DC3EE8DB8}"/>
              </a:ext>
            </a:extLst>
          </p:cNvPr>
          <p:cNvSpPr txBox="1">
            <a:spLocks/>
          </p:cNvSpPr>
          <p:nvPr/>
        </p:nvSpPr>
        <p:spPr>
          <a:xfrm>
            <a:off x="460841" y="1659932"/>
            <a:ext cx="617173" cy="62006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2000" dirty="0">
                <a:solidFill>
                  <a:srgbClr val="000000"/>
                </a:solidFill>
                <a:latin typeface="Kantumruy Pro"/>
                <a:cs typeface="Arial"/>
              </a:rPr>
              <a:t>2.</a:t>
            </a:r>
            <a:r>
              <a:rPr lang="de-DE" sz="2200" dirty="0">
                <a:solidFill>
                  <a:srgbClr val="000000"/>
                </a:solidFill>
                <a:latin typeface="Kantumruy Pro"/>
                <a:cs typeface="Arial"/>
              </a:rPr>
              <a:t> </a:t>
            </a:r>
            <a:endParaRPr lang="de-DE" sz="2200" dirty="0">
              <a:solidFill>
                <a:srgbClr val="000000"/>
              </a:solidFill>
              <a:effectLst/>
              <a:latin typeface="Kantumruy Pro"/>
            </a:endParaRPr>
          </a:p>
        </p:txBody>
      </p:sp>
      <p:sp>
        <p:nvSpPr>
          <p:cNvPr id="16" name="Foliennummernplatzhalter 4">
            <a:extLst>
              <a:ext uri="{FF2B5EF4-FFF2-40B4-BE49-F238E27FC236}">
                <a16:creationId xmlns:a16="http://schemas.microsoft.com/office/drawing/2014/main" id="{A0443A9B-EECB-462B-A39F-538C6B3E852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12</a:t>
            </a:fld>
            <a:endParaRPr lang="de-DE" dirty="0"/>
          </a:p>
        </p:txBody>
      </p:sp>
      <p:pic>
        <p:nvPicPr>
          <p:cNvPr id="3" name="Grafik 2">
            <a:extLst>
              <a:ext uri="{FF2B5EF4-FFF2-40B4-BE49-F238E27FC236}">
                <a16:creationId xmlns:a16="http://schemas.microsoft.com/office/drawing/2014/main" id="{3BC9131D-82DD-BB06-133D-F001F577B59C}"/>
              </a:ext>
            </a:extLst>
          </p:cNvPr>
          <p:cNvPicPr>
            <a:picLocks noChangeAspect="1"/>
          </p:cNvPicPr>
          <p:nvPr/>
        </p:nvPicPr>
        <p:blipFill>
          <a:blip r:embed="rId3">
            <a:extLst>
              <a:ext uri="{28A0092B-C50C-407E-A947-70E740481C1C}">
                <a14:useLocalDpi xmlns:a14="http://schemas.microsoft.com/office/drawing/2010/main" val="0"/>
              </a:ext>
            </a:extLst>
          </a:blip>
          <a:srcRect l="17362" t="2151" r="12173" b="-1107"/>
          <a:stretch/>
        </p:blipFill>
        <p:spPr>
          <a:xfrm>
            <a:off x="7509236" y="1476772"/>
            <a:ext cx="3963130" cy="4168808"/>
          </a:xfrm>
          <a:prstGeom prst="rect">
            <a:avLst/>
          </a:prstGeom>
        </p:spPr>
      </p:pic>
      <p:sp>
        <p:nvSpPr>
          <p:cNvPr id="6" name="Textfeld 5">
            <a:extLst>
              <a:ext uri="{FF2B5EF4-FFF2-40B4-BE49-F238E27FC236}">
                <a16:creationId xmlns:a16="http://schemas.microsoft.com/office/drawing/2014/main" id="{4D8CB148-C299-40C9-B2D7-4B372070F818}"/>
              </a:ext>
            </a:extLst>
          </p:cNvPr>
          <p:cNvSpPr txBox="1"/>
          <p:nvPr/>
        </p:nvSpPr>
        <p:spPr>
          <a:xfrm>
            <a:off x="11105769" y="4556843"/>
            <a:ext cx="461504" cy="369332"/>
          </a:xfrm>
          <a:prstGeom prst="rect">
            <a:avLst/>
          </a:prstGeom>
          <a:noFill/>
        </p:spPr>
        <p:txBody>
          <a:bodyPr wrap="square" rtlCol="0">
            <a:spAutoFit/>
          </a:bodyPr>
          <a:lstStyle/>
          <a:p>
            <a:r>
              <a:rPr lang="de-DE" dirty="0">
                <a:solidFill>
                  <a:schemeClr val="bg1"/>
                </a:solidFill>
              </a:rPr>
              <a:t>(x)</a:t>
            </a:r>
          </a:p>
        </p:txBody>
      </p:sp>
      <p:sp>
        <p:nvSpPr>
          <p:cNvPr id="10" name="Textfeld 9">
            <a:extLst>
              <a:ext uri="{FF2B5EF4-FFF2-40B4-BE49-F238E27FC236}">
                <a16:creationId xmlns:a16="http://schemas.microsoft.com/office/drawing/2014/main" id="{DB1FE60F-9FA8-4242-A945-855D43BB56C6}"/>
              </a:ext>
            </a:extLst>
          </p:cNvPr>
          <p:cNvSpPr txBox="1"/>
          <p:nvPr/>
        </p:nvSpPr>
        <p:spPr>
          <a:xfrm>
            <a:off x="8170894" y="2826377"/>
            <a:ext cx="461504" cy="369332"/>
          </a:xfrm>
          <a:prstGeom prst="rect">
            <a:avLst/>
          </a:prstGeom>
          <a:noFill/>
        </p:spPr>
        <p:txBody>
          <a:bodyPr wrap="square" rtlCol="0">
            <a:spAutoFit/>
          </a:bodyPr>
          <a:lstStyle/>
          <a:p>
            <a:r>
              <a:rPr lang="de-DE" dirty="0">
                <a:solidFill>
                  <a:schemeClr val="bg1"/>
                </a:solidFill>
              </a:rPr>
              <a:t>(y)</a:t>
            </a:r>
          </a:p>
        </p:txBody>
      </p:sp>
      <p:sp>
        <p:nvSpPr>
          <p:cNvPr id="7" name="Textfeld 6">
            <a:extLst>
              <a:ext uri="{FF2B5EF4-FFF2-40B4-BE49-F238E27FC236}">
                <a16:creationId xmlns:a16="http://schemas.microsoft.com/office/drawing/2014/main" id="{02AF7B19-9FD2-0F7A-6522-3A6CD2F5EA23}"/>
              </a:ext>
            </a:extLst>
          </p:cNvPr>
          <p:cNvSpPr txBox="1"/>
          <p:nvPr/>
        </p:nvSpPr>
        <p:spPr bwMode="auto">
          <a:xfrm>
            <a:off x="7554193" y="5630500"/>
            <a:ext cx="1106973"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Zeichnung: Elif Özel</a:t>
            </a:r>
          </a:p>
        </p:txBody>
      </p:sp>
    </p:spTree>
    <p:extLst>
      <p:ext uri="{BB962C8B-B14F-4D97-AF65-F5344CB8AC3E}">
        <p14:creationId xmlns:p14="http://schemas.microsoft.com/office/powerpoint/2010/main" val="1809851557"/>
      </p:ext>
    </p:extLst>
  </p:cSld>
  <p:clrMapOvr>
    <a:masterClrMapping/>
  </p:clrMapOvr>
  <mc:AlternateContent xmlns:mc="http://schemas.openxmlformats.org/markup-compatibility/2006" xmlns:p14="http://schemas.microsoft.com/office/powerpoint/2010/main">
    <mc:Choice Requires="p14">
      <p:transition spd="slow" p14:dur="2000" advTm="36117"/>
    </mc:Choice>
    <mc:Fallback xmlns="">
      <p:transition spd="slow" advTm="36117"/>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58C34-5FEA-35CA-271A-997C3176006F}"/>
            </a:ext>
          </a:extLst>
        </p:cNvPr>
        <p:cNvGrpSpPr/>
        <p:nvPr/>
      </p:nvGrpSpPr>
      <p:grpSpPr>
        <a:xfrm>
          <a:off x="0" y="0"/>
          <a:ext cx="0" cy="0"/>
          <a:chOff x="0" y="0"/>
          <a:chExt cx="0" cy="0"/>
        </a:xfrm>
      </p:grpSpPr>
      <p:sp>
        <p:nvSpPr>
          <p:cNvPr id="21" name="Titel 1">
            <a:extLst>
              <a:ext uri="{FF2B5EF4-FFF2-40B4-BE49-F238E27FC236}">
                <a16:creationId xmlns:a16="http://schemas.microsoft.com/office/drawing/2014/main" id="{0812916A-34F3-44D3-9EE1-E731592DA32F}"/>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Der König des Schreckens </a:t>
            </a:r>
            <a:br>
              <a:rPr lang="de-DE" sz="3200" b="1" dirty="0">
                <a:solidFill>
                  <a:schemeClr val="bg1"/>
                </a:solidFill>
                <a:latin typeface="+mj-lt"/>
                <a:cs typeface="Arial"/>
              </a:rPr>
            </a:br>
            <a:r>
              <a:rPr lang="de-DE" sz="2400" dirty="0" err="1">
                <a:solidFill>
                  <a:schemeClr val="bg1"/>
                </a:solidFill>
                <a:latin typeface="+mj-lt"/>
                <a:cs typeface="Arial"/>
              </a:rPr>
              <a:t>Lehrkäfte</a:t>
            </a:r>
            <a:br>
              <a:rPr lang="de-DE" sz="3200" b="1" dirty="0">
                <a:solidFill>
                  <a:schemeClr val="bg1"/>
                </a:solidFill>
                <a:latin typeface="+mj-lt"/>
                <a:cs typeface="Arial"/>
              </a:rPr>
            </a:br>
            <a:r>
              <a:rPr lang="de-DE" sz="1500" dirty="0">
                <a:solidFill>
                  <a:schemeClr val="bg1"/>
                </a:solidFill>
                <a:latin typeface="+mj-lt"/>
                <a:cs typeface="Arial"/>
              </a:rPr>
              <a:t>nach Hofmann &amp; Roth, 2021</a:t>
            </a:r>
            <a:endParaRPr lang="de-DE" sz="3200" dirty="0">
              <a:solidFill>
                <a:schemeClr val="bg1"/>
              </a:solidFill>
              <a:latin typeface="+mj-lt"/>
              <a:cs typeface="Arial"/>
            </a:endParaRPr>
          </a:p>
        </p:txBody>
      </p:sp>
      <p:pic>
        <p:nvPicPr>
          <p:cNvPr id="14" name="Grafik 13">
            <a:extLst>
              <a:ext uri="{FF2B5EF4-FFF2-40B4-BE49-F238E27FC236}">
                <a16:creationId xmlns:a16="http://schemas.microsoft.com/office/drawing/2014/main" id="{288836E4-C0DA-41BE-BD3C-5AC869EEC106}"/>
              </a:ext>
            </a:extLst>
          </p:cNvPr>
          <p:cNvPicPr>
            <a:picLocks noChangeAspect="1"/>
          </p:cNvPicPr>
          <p:nvPr/>
        </p:nvPicPr>
        <p:blipFill>
          <a:blip r:embed="rId3">
            <a:extLst>
              <a:ext uri="{28A0092B-C50C-407E-A947-70E740481C1C}">
                <a14:useLocalDpi xmlns:a14="http://schemas.microsoft.com/office/drawing/2010/main" val="0"/>
              </a:ext>
            </a:extLst>
          </a:blip>
          <a:srcRect l="16229" r="13182" b="2410"/>
          <a:stretch/>
        </p:blipFill>
        <p:spPr>
          <a:xfrm>
            <a:off x="6096001" y="1750337"/>
            <a:ext cx="3920846" cy="4060259"/>
          </a:xfrm>
          <a:prstGeom prst="rect">
            <a:avLst/>
          </a:prstGeom>
        </p:spPr>
      </p:pic>
      <p:sp>
        <p:nvSpPr>
          <p:cNvPr id="16" name="Foliennummernplatzhalter 4">
            <a:extLst>
              <a:ext uri="{FF2B5EF4-FFF2-40B4-BE49-F238E27FC236}">
                <a16:creationId xmlns:a16="http://schemas.microsoft.com/office/drawing/2014/main" id="{A0443A9B-EECB-462B-A39F-538C6B3E852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13</a:t>
            </a:fld>
            <a:endParaRPr lang="de-DE" dirty="0"/>
          </a:p>
        </p:txBody>
      </p:sp>
      <p:pic>
        <p:nvPicPr>
          <p:cNvPr id="3" name="Grafik 2">
            <a:extLst>
              <a:ext uri="{FF2B5EF4-FFF2-40B4-BE49-F238E27FC236}">
                <a16:creationId xmlns:a16="http://schemas.microsoft.com/office/drawing/2014/main" id="{3BC9131D-82DD-BB06-133D-F001F577B59C}"/>
              </a:ext>
            </a:extLst>
          </p:cNvPr>
          <p:cNvPicPr>
            <a:picLocks noChangeAspect="1"/>
          </p:cNvPicPr>
          <p:nvPr/>
        </p:nvPicPr>
        <p:blipFill>
          <a:blip r:embed="rId4">
            <a:extLst>
              <a:ext uri="{28A0092B-C50C-407E-A947-70E740481C1C}">
                <a14:useLocalDpi xmlns:a14="http://schemas.microsoft.com/office/drawing/2010/main" val="0"/>
              </a:ext>
            </a:extLst>
          </a:blip>
          <a:srcRect l="17362" t="2151" r="12173" b="-1107"/>
          <a:stretch/>
        </p:blipFill>
        <p:spPr>
          <a:xfrm>
            <a:off x="446685" y="1750337"/>
            <a:ext cx="3954862" cy="4160111"/>
          </a:xfrm>
          <a:prstGeom prst="rect">
            <a:avLst/>
          </a:prstGeom>
        </p:spPr>
      </p:pic>
      <p:sp>
        <p:nvSpPr>
          <p:cNvPr id="10" name="Textfeld 9">
            <a:extLst>
              <a:ext uri="{FF2B5EF4-FFF2-40B4-BE49-F238E27FC236}">
                <a16:creationId xmlns:a16="http://schemas.microsoft.com/office/drawing/2014/main" id="{CB4142AF-0DEF-E95C-3491-EA7CCB3820FF}"/>
              </a:ext>
            </a:extLst>
          </p:cNvPr>
          <p:cNvSpPr txBox="1"/>
          <p:nvPr/>
        </p:nvSpPr>
        <p:spPr>
          <a:xfrm>
            <a:off x="1589442" y="3230972"/>
            <a:ext cx="3194691" cy="338554"/>
          </a:xfrm>
          <a:prstGeom prst="rect">
            <a:avLst/>
          </a:prstGeom>
          <a:noFill/>
        </p:spPr>
        <p:txBody>
          <a:bodyPr wrap="square">
            <a:spAutoFit/>
          </a:bodyPr>
          <a:lstStyle/>
          <a:p>
            <a:pPr algn="just"/>
            <a:r>
              <a:rPr lang="de-DE" sz="1600" dirty="0">
                <a:solidFill>
                  <a:schemeClr val="accent2"/>
                </a:solidFill>
                <a:ea typeface="Calibri"/>
              </a:rPr>
              <a:t>Eindeutigkeit missachtet!</a:t>
            </a:r>
          </a:p>
        </p:txBody>
      </p:sp>
      <p:sp>
        <p:nvSpPr>
          <p:cNvPr id="20" name="Textfeld 19">
            <a:extLst>
              <a:ext uri="{FF2B5EF4-FFF2-40B4-BE49-F238E27FC236}">
                <a16:creationId xmlns:a16="http://schemas.microsoft.com/office/drawing/2014/main" id="{38738E55-CD8D-BDB0-7F44-CCEBF8581FD7}"/>
              </a:ext>
            </a:extLst>
          </p:cNvPr>
          <p:cNvSpPr txBox="1"/>
          <p:nvPr/>
        </p:nvSpPr>
        <p:spPr>
          <a:xfrm>
            <a:off x="7348787" y="2890391"/>
            <a:ext cx="4264093" cy="1077218"/>
          </a:xfrm>
          <a:prstGeom prst="rect">
            <a:avLst/>
          </a:prstGeom>
          <a:noFill/>
        </p:spPr>
        <p:txBody>
          <a:bodyPr wrap="square">
            <a:spAutoFit/>
          </a:bodyPr>
          <a:lstStyle/>
          <a:p>
            <a:r>
              <a:rPr lang="de-DE" sz="1600" dirty="0">
                <a:solidFill>
                  <a:srgbClr val="00AC88"/>
                </a:solidFill>
                <a:ea typeface="Calibri"/>
              </a:rPr>
              <a:t>Dieselbe Höhe kann auf unterschiedlichen Streckenabschnitten vorkommen (z. B. auf dem Weg nach oben und auf dem Weg nach unten). </a:t>
            </a:r>
          </a:p>
        </p:txBody>
      </p:sp>
      <p:sp>
        <p:nvSpPr>
          <p:cNvPr id="11" name="Textfeld 10">
            <a:extLst>
              <a:ext uri="{FF2B5EF4-FFF2-40B4-BE49-F238E27FC236}">
                <a16:creationId xmlns:a16="http://schemas.microsoft.com/office/drawing/2014/main" id="{5E2817ED-7893-433A-90FE-4C3273BE26C4}"/>
              </a:ext>
            </a:extLst>
          </p:cNvPr>
          <p:cNvSpPr txBox="1"/>
          <p:nvPr/>
        </p:nvSpPr>
        <p:spPr>
          <a:xfrm>
            <a:off x="1127938" y="2815617"/>
            <a:ext cx="461504" cy="369332"/>
          </a:xfrm>
          <a:prstGeom prst="rect">
            <a:avLst/>
          </a:prstGeom>
          <a:noFill/>
        </p:spPr>
        <p:txBody>
          <a:bodyPr wrap="square" rtlCol="0">
            <a:spAutoFit/>
          </a:bodyPr>
          <a:lstStyle/>
          <a:p>
            <a:r>
              <a:rPr lang="de-DE" dirty="0">
                <a:solidFill>
                  <a:schemeClr val="bg1"/>
                </a:solidFill>
              </a:rPr>
              <a:t>(y)</a:t>
            </a:r>
          </a:p>
        </p:txBody>
      </p:sp>
      <p:sp>
        <p:nvSpPr>
          <p:cNvPr id="12" name="Textfeld 11">
            <a:extLst>
              <a:ext uri="{FF2B5EF4-FFF2-40B4-BE49-F238E27FC236}">
                <a16:creationId xmlns:a16="http://schemas.microsoft.com/office/drawing/2014/main" id="{3800F442-3C3F-41B8-991A-0D35C30379D3}"/>
              </a:ext>
            </a:extLst>
          </p:cNvPr>
          <p:cNvSpPr txBox="1"/>
          <p:nvPr/>
        </p:nvSpPr>
        <p:spPr>
          <a:xfrm>
            <a:off x="6887283" y="2875028"/>
            <a:ext cx="461504" cy="369332"/>
          </a:xfrm>
          <a:prstGeom prst="rect">
            <a:avLst/>
          </a:prstGeom>
          <a:noFill/>
        </p:spPr>
        <p:txBody>
          <a:bodyPr wrap="square" rtlCol="0">
            <a:spAutoFit/>
          </a:bodyPr>
          <a:lstStyle/>
          <a:p>
            <a:r>
              <a:rPr lang="de-DE" dirty="0">
                <a:solidFill>
                  <a:schemeClr val="bg1"/>
                </a:solidFill>
              </a:rPr>
              <a:t>(y)</a:t>
            </a:r>
          </a:p>
        </p:txBody>
      </p:sp>
      <p:sp>
        <p:nvSpPr>
          <p:cNvPr id="13" name="Textfeld 12">
            <a:extLst>
              <a:ext uri="{FF2B5EF4-FFF2-40B4-BE49-F238E27FC236}">
                <a16:creationId xmlns:a16="http://schemas.microsoft.com/office/drawing/2014/main" id="{CFD7AB39-AC9C-41DE-B6E6-B68942F9FE45}"/>
              </a:ext>
            </a:extLst>
          </p:cNvPr>
          <p:cNvSpPr txBox="1"/>
          <p:nvPr/>
        </p:nvSpPr>
        <p:spPr>
          <a:xfrm>
            <a:off x="4170795" y="5353979"/>
            <a:ext cx="461504" cy="369332"/>
          </a:xfrm>
          <a:prstGeom prst="rect">
            <a:avLst/>
          </a:prstGeom>
          <a:noFill/>
        </p:spPr>
        <p:txBody>
          <a:bodyPr wrap="square" rtlCol="0">
            <a:spAutoFit/>
          </a:bodyPr>
          <a:lstStyle/>
          <a:p>
            <a:r>
              <a:rPr lang="de-DE" dirty="0">
                <a:solidFill>
                  <a:schemeClr val="bg1"/>
                </a:solidFill>
              </a:rPr>
              <a:t>(x)</a:t>
            </a:r>
          </a:p>
        </p:txBody>
      </p:sp>
      <p:sp>
        <p:nvSpPr>
          <p:cNvPr id="15" name="Textfeld 14">
            <a:extLst>
              <a:ext uri="{FF2B5EF4-FFF2-40B4-BE49-F238E27FC236}">
                <a16:creationId xmlns:a16="http://schemas.microsoft.com/office/drawing/2014/main" id="{8C84F8C8-A0A4-4C5A-AC00-54B57953BC4A}"/>
              </a:ext>
            </a:extLst>
          </p:cNvPr>
          <p:cNvSpPr txBox="1"/>
          <p:nvPr/>
        </p:nvSpPr>
        <p:spPr>
          <a:xfrm>
            <a:off x="9872079" y="5353979"/>
            <a:ext cx="461504" cy="369332"/>
          </a:xfrm>
          <a:prstGeom prst="rect">
            <a:avLst/>
          </a:prstGeom>
          <a:noFill/>
        </p:spPr>
        <p:txBody>
          <a:bodyPr wrap="square" rtlCol="0">
            <a:spAutoFit/>
          </a:bodyPr>
          <a:lstStyle/>
          <a:p>
            <a:r>
              <a:rPr lang="de-DE" dirty="0">
                <a:solidFill>
                  <a:schemeClr val="bg1"/>
                </a:solidFill>
              </a:rPr>
              <a:t>(x)</a:t>
            </a:r>
          </a:p>
        </p:txBody>
      </p:sp>
    </p:spTree>
    <p:extLst>
      <p:ext uri="{BB962C8B-B14F-4D97-AF65-F5344CB8AC3E}">
        <p14:creationId xmlns:p14="http://schemas.microsoft.com/office/powerpoint/2010/main" val="3285435120"/>
      </p:ext>
    </p:extLst>
  </p:cSld>
  <p:clrMapOvr>
    <a:masterClrMapping/>
  </p:clrMapOvr>
  <mc:AlternateContent xmlns:mc="http://schemas.openxmlformats.org/markup-compatibility/2006" xmlns:p14="http://schemas.microsoft.com/office/powerpoint/2010/main">
    <mc:Choice Requires="p14">
      <p:transition spd="slow" p14:dur="2000" advTm="47616"/>
    </mc:Choice>
    <mc:Fallback xmlns="">
      <p:transition spd="slow" advTm="47616"/>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8F161-A9CE-8411-42A1-1238E465BE13}"/>
            </a:ext>
          </a:extLst>
        </p:cNvPr>
        <p:cNvGrpSpPr/>
        <p:nvPr/>
      </p:nvGrpSpPr>
      <p:grpSpPr>
        <a:xfrm>
          <a:off x="0" y="0"/>
          <a:ext cx="0" cy="0"/>
          <a:chOff x="0" y="0"/>
          <a:chExt cx="0" cy="0"/>
        </a:xfrm>
      </p:grpSpPr>
      <p:pic>
        <p:nvPicPr>
          <p:cNvPr id="5" name="Grafik 4" descr="Ein Bild, das Text, Screenshot enthält.&#10;&#10;KI-generierte Inhalte können fehlerhaft sein.">
            <a:extLst>
              <a:ext uri="{FF2B5EF4-FFF2-40B4-BE49-F238E27FC236}">
                <a16:creationId xmlns:a16="http://schemas.microsoft.com/office/drawing/2014/main" id="{BBF5E175-89E5-40A5-1FF2-1AA84602BC3D}"/>
              </a:ext>
            </a:extLst>
          </p:cNvPr>
          <p:cNvPicPr>
            <a:picLocks noChangeAspect="1"/>
          </p:cNvPicPr>
          <p:nvPr/>
        </p:nvPicPr>
        <p:blipFill>
          <a:blip r:embed="rId3"/>
          <a:stretch>
            <a:fillRect/>
          </a:stretch>
        </p:blipFill>
        <p:spPr>
          <a:xfrm>
            <a:off x="573237" y="1565534"/>
            <a:ext cx="5392425" cy="2720716"/>
          </a:xfrm>
          <a:prstGeom prst="rect">
            <a:avLst/>
          </a:prstGeom>
        </p:spPr>
      </p:pic>
      <p:sp>
        <p:nvSpPr>
          <p:cNvPr id="9" name="Foliennummernplatzhalter 4">
            <a:extLst>
              <a:ext uri="{FF2B5EF4-FFF2-40B4-BE49-F238E27FC236}">
                <a16:creationId xmlns:a16="http://schemas.microsoft.com/office/drawing/2014/main" id="{6A158FD7-67D7-4AF6-8039-4B574B88B287}"/>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14</a:t>
            </a:fld>
            <a:endParaRPr lang="de-DE" dirty="0"/>
          </a:p>
        </p:txBody>
      </p:sp>
      <p:sp>
        <p:nvSpPr>
          <p:cNvPr id="10" name="Textfeld 6">
            <a:extLst>
              <a:ext uri="{FF2B5EF4-FFF2-40B4-BE49-F238E27FC236}">
                <a16:creationId xmlns:a16="http://schemas.microsoft.com/office/drawing/2014/main" id="{08405EE1-2F8D-4BF0-9132-1BCDC87E5929}"/>
              </a:ext>
            </a:extLst>
          </p:cNvPr>
          <p:cNvSpPr txBox="1"/>
          <p:nvPr/>
        </p:nvSpPr>
        <p:spPr bwMode="auto">
          <a:xfrm>
            <a:off x="492519" y="320074"/>
            <a:ext cx="10380528" cy="10598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prstTxWarp prst="textNoShape">
              <a:avLst/>
            </a:prstTxWarp>
            <a:spAutoFit/>
          </a:bodyPr>
          <a:lstStyle/>
          <a:p>
            <a:pPr>
              <a:lnSpc>
                <a:spcPct val="107000"/>
              </a:lnSpc>
              <a:spcAft>
                <a:spcPts val="1067"/>
              </a:spcAft>
            </a:pPr>
            <a:r>
              <a:rPr lang="de-DE" sz="3200" b="1" dirty="0">
                <a:solidFill>
                  <a:schemeClr val="bg1"/>
                </a:solidFill>
                <a:latin typeface="+mj-lt"/>
                <a:ea typeface="Calibri"/>
                <a:cs typeface="Times New Roman"/>
              </a:rPr>
              <a:t>Aktivität I: </a:t>
            </a:r>
            <a:r>
              <a:rPr lang="de-DE" sz="2800" b="1" dirty="0">
                <a:solidFill>
                  <a:schemeClr val="bg1"/>
                </a:solidFill>
                <a:latin typeface="+mj-lt"/>
                <a:ea typeface="Calibri"/>
                <a:cs typeface="Times New Roman"/>
              </a:rPr>
              <a:t>Wir analysieren die Produkte unserer Schülerinnen und Schüler</a:t>
            </a:r>
            <a:endParaRPr lang="de-DE" sz="2800" dirty="0">
              <a:solidFill>
                <a:schemeClr val="bg1"/>
              </a:solidFill>
            </a:endParaRPr>
          </a:p>
        </p:txBody>
      </p:sp>
      <p:pic>
        <p:nvPicPr>
          <p:cNvPr id="11" name="Grafik 10">
            <a:extLst>
              <a:ext uri="{FF2B5EF4-FFF2-40B4-BE49-F238E27FC236}">
                <a16:creationId xmlns:a16="http://schemas.microsoft.com/office/drawing/2014/main" id="{66769FD2-EF01-474B-30DA-E18F224EA261}"/>
              </a:ext>
            </a:extLst>
          </p:cNvPr>
          <p:cNvPicPr>
            <a:picLocks noChangeAspect="1"/>
          </p:cNvPicPr>
          <p:nvPr/>
        </p:nvPicPr>
        <p:blipFill>
          <a:blip r:embed="rId4"/>
          <a:stretch>
            <a:fillRect/>
          </a:stretch>
        </p:blipFill>
        <p:spPr>
          <a:xfrm>
            <a:off x="6226340" y="2205446"/>
            <a:ext cx="5515303" cy="3821150"/>
          </a:xfrm>
          <a:prstGeom prst="rect">
            <a:avLst/>
          </a:prstGeom>
        </p:spPr>
      </p:pic>
      <p:sp>
        <p:nvSpPr>
          <p:cNvPr id="2" name="Textfeld 1">
            <a:extLst>
              <a:ext uri="{FF2B5EF4-FFF2-40B4-BE49-F238E27FC236}">
                <a16:creationId xmlns:a16="http://schemas.microsoft.com/office/drawing/2014/main" id="{E5B63DF0-52B2-FE39-5656-B4146947C32B}"/>
              </a:ext>
            </a:extLst>
          </p:cNvPr>
          <p:cNvSpPr txBox="1"/>
          <p:nvPr/>
        </p:nvSpPr>
        <p:spPr bwMode="auto">
          <a:xfrm>
            <a:off x="573237" y="4244684"/>
            <a:ext cx="5392425"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Abbildungen: Screenshots Diagnoseaufgaben Wir peppen unser Klassenzimmer auf; Material für Lehrkräfte</a:t>
            </a:r>
          </a:p>
        </p:txBody>
      </p:sp>
    </p:spTree>
    <p:extLst>
      <p:ext uri="{BB962C8B-B14F-4D97-AF65-F5344CB8AC3E}">
        <p14:creationId xmlns:p14="http://schemas.microsoft.com/office/powerpoint/2010/main" val="3173913668"/>
      </p:ext>
    </p:extLst>
  </p:cSld>
  <p:clrMapOvr>
    <a:masterClrMapping/>
  </p:clrMapOvr>
  <mc:AlternateContent xmlns:mc="http://schemas.openxmlformats.org/markup-compatibility/2006" xmlns:p14="http://schemas.microsoft.com/office/powerpoint/2010/main">
    <mc:Choice Requires="p14">
      <p:transition spd="slow" p14:dur="2000" advTm="50613"/>
    </mc:Choice>
    <mc:Fallback xmlns="">
      <p:transition spd="slow" advTm="5061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892C2-A532-EA24-246F-5C03C8B4FCD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F51415E-38CF-133E-1B78-2487883A21D1}"/>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Wir peppen unser Klassenzimmer auf </a:t>
            </a:r>
            <a:br>
              <a:rPr lang="de-DE" sz="3200" b="1" dirty="0">
                <a:solidFill>
                  <a:schemeClr val="bg1"/>
                </a:solidFill>
                <a:latin typeface="+mj-lt"/>
                <a:cs typeface="Arial"/>
              </a:rPr>
            </a:br>
            <a:r>
              <a:rPr lang="de-DE" sz="2400" dirty="0">
                <a:solidFill>
                  <a:schemeClr val="bg1"/>
                </a:solidFill>
                <a:latin typeface="+mj-lt"/>
                <a:cs typeface="Arial"/>
              </a:rPr>
              <a:t>Lehrkräfte</a:t>
            </a:r>
            <a:br>
              <a:rPr lang="de-DE" sz="3200" b="1" dirty="0">
                <a:solidFill>
                  <a:schemeClr val="bg1"/>
                </a:solidFill>
                <a:latin typeface="+mj-lt"/>
                <a:cs typeface="Arial"/>
              </a:rPr>
            </a:br>
            <a:r>
              <a:rPr lang="de-DE" sz="1500" dirty="0">
                <a:solidFill>
                  <a:schemeClr val="bg1"/>
                </a:solidFill>
                <a:latin typeface="+mj-lt"/>
                <a:cs typeface="Arial"/>
              </a:rPr>
              <a:t>nach De Bock et al., 2002</a:t>
            </a:r>
            <a:endParaRPr lang="de-DE" sz="3200" dirty="0">
              <a:solidFill>
                <a:schemeClr val="bg1"/>
              </a:solidFill>
              <a:latin typeface="+mj-lt"/>
              <a:cs typeface="Arial"/>
            </a:endParaRPr>
          </a:p>
        </p:txBody>
      </p:sp>
      <p:sp>
        <p:nvSpPr>
          <p:cNvPr id="9" name="Titel 1">
            <a:extLst>
              <a:ext uri="{FF2B5EF4-FFF2-40B4-BE49-F238E27FC236}">
                <a16:creationId xmlns:a16="http://schemas.microsoft.com/office/drawing/2014/main" id="{B6354EAF-27DC-43F9-4592-4563AFA017FA}"/>
              </a:ext>
            </a:extLst>
          </p:cNvPr>
          <p:cNvSpPr txBox="1">
            <a:spLocks/>
          </p:cNvSpPr>
          <p:nvPr/>
        </p:nvSpPr>
        <p:spPr>
          <a:xfrm>
            <a:off x="446685" y="1929516"/>
            <a:ext cx="5707954" cy="3083059"/>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buFont typeface="+mj-lt"/>
              <a:buAutoNum type="arabicPeriod"/>
            </a:pPr>
            <a:r>
              <a:rPr lang="de-DE" sz="1900" b="0" i="0" dirty="0">
                <a:solidFill>
                  <a:srgbClr val="000000"/>
                </a:solidFill>
                <a:effectLst/>
                <a:latin typeface="+mn-lt"/>
                <a:cs typeface="Arial"/>
              </a:rPr>
              <a:t>Liegt der Bearbeitung von </a:t>
            </a:r>
            <a:r>
              <a:rPr lang="de-DE" sz="1900" dirty="0">
                <a:solidFill>
                  <a:srgbClr val="000000"/>
                </a:solidFill>
                <a:latin typeface="+mn-lt"/>
                <a:cs typeface="Arial"/>
              </a:rPr>
              <a:t>Bente</a:t>
            </a:r>
            <a:r>
              <a:rPr lang="de-DE" sz="1900" b="0" i="0" dirty="0">
                <a:solidFill>
                  <a:srgbClr val="000000"/>
                </a:solidFill>
                <a:effectLst/>
                <a:latin typeface="+mn-lt"/>
                <a:cs typeface="Arial"/>
              </a:rPr>
              <a:t> eine tragfähige Vorstellung zum funktionalen Denken zugrunde?</a:t>
            </a:r>
            <a:r>
              <a:rPr lang="de-DE" sz="1900" dirty="0">
                <a:solidFill>
                  <a:srgbClr val="000000"/>
                </a:solidFill>
                <a:latin typeface="+mn-lt"/>
                <a:cs typeface="Arial"/>
              </a:rPr>
              <a:t> </a:t>
            </a:r>
            <a:r>
              <a:rPr lang="de-DE" sz="1900" b="0" i="0" dirty="0">
                <a:solidFill>
                  <a:srgbClr val="000000"/>
                </a:solidFill>
                <a:effectLst/>
                <a:latin typeface="+mn-lt"/>
                <a:cs typeface="Arial"/>
              </a:rPr>
              <a:t>Wenn ja, warum? Wenn nein, warum nicht?</a:t>
            </a:r>
          </a:p>
          <a:p>
            <a:pPr marL="457200" indent="-457200">
              <a:buFont typeface="+mj-lt"/>
              <a:buAutoNum type="arabicPeriod"/>
            </a:pPr>
            <a:endParaRPr lang="de-DE" sz="1900" dirty="0">
              <a:solidFill>
                <a:srgbClr val="000000"/>
              </a:solidFill>
              <a:latin typeface="+mn-lt"/>
            </a:endParaRPr>
          </a:p>
          <a:p>
            <a:pPr marL="457200" indent="-457200">
              <a:buFont typeface="+mj-lt"/>
              <a:buAutoNum type="arabicPeriod"/>
            </a:pPr>
            <a:r>
              <a:rPr lang="de-DE" sz="1900" dirty="0">
                <a:solidFill>
                  <a:srgbClr val="000000"/>
                </a:solidFill>
                <a:effectLst/>
                <a:latin typeface="+mn-lt"/>
                <a:cs typeface="Arial"/>
              </a:rPr>
              <a:t>Wie können Sie </a:t>
            </a:r>
            <a:r>
              <a:rPr lang="de-DE" sz="1900" dirty="0">
                <a:solidFill>
                  <a:srgbClr val="000000"/>
                </a:solidFill>
                <a:latin typeface="+mn-lt"/>
                <a:cs typeface="Arial"/>
              </a:rPr>
              <a:t>Bente</a:t>
            </a:r>
            <a:r>
              <a:rPr lang="de-DE" sz="1900" dirty="0">
                <a:solidFill>
                  <a:srgbClr val="000000"/>
                </a:solidFill>
                <a:effectLst/>
                <a:latin typeface="+mn-lt"/>
                <a:cs typeface="Arial"/>
              </a:rPr>
              <a:t> konkret dabei unterstützen, tragfähige Vorstellungen zum funktionalen Denken (weiter) aufzubauen? Formulieren Sie eine passende Anschlussaufgabe und begründen Sie Ihre Überlegungen. </a:t>
            </a:r>
          </a:p>
          <a:p>
            <a:endParaRPr lang="de-DE" sz="1900" dirty="0">
              <a:solidFill>
                <a:schemeClr val="bg1"/>
              </a:solidFill>
              <a:latin typeface="+mn-lt"/>
              <a:ea typeface="Calibri Light"/>
              <a:cs typeface="Arial"/>
            </a:endParaRPr>
          </a:p>
        </p:txBody>
      </p:sp>
      <p:sp>
        <p:nvSpPr>
          <p:cNvPr id="10" name="Foliennummernplatzhalter 4">
            <a:extLst>
              <a:ext uri="{FF2B5EF4-FFF2-40B4-BE49-F238E27FC236}">
                <a16:creationId xmlns:a16="http://schemas.microsoft.com/office/drawing/2014/main" id="{95816304-4C11-497B-9536-E087DE9F80CC}"/>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15</a:t>
            </a:fld>
            <a:endParaRPr lang="de-DE" dirty="0"/>
          </a:p>
        </p:txBody>
      </p:sp>
      <p:grpSp>
        <p:nvGrpSpPr>
          <p:cNvPr id="8" name="Gruppieren 7">
            <a:extLst>
              <a:ext uri="{FF2B5EF4-FFF2-40B4-BE49-F238E27FC236}">
                <a16:creationId xmlns:a16="http://schemas.microsoft.com/office/drawing/2014/main" id="{7B2B2582-B47D-40DA-817A-7347A690A036}"/>
              </a:ext>
            </a:extLst>
          </p:cNvPr>
          <p:cNvGrpSpPr/>
          <p:nvPr/>
        </p:nvGrpSpPr>
        <p:grpSpPr>
          <a:xfrm>
            <a:off x="6425738" y="2158569"/>
            <a:ext cx="5035957" cy="2540862"/>
            <a:chOff x="6425738" y="2158569"/>
            <a:chExt cx="5035957" cy="2540862"/>
          </a:xfrm>
        </p:grpSpPr>
        <p:pic>
          <p:nvPicPr>
            <p:cNvPr id="7" name="Grafik 6" descr="Ein Bild, das Text, Screenshot enthält.&#10;&#10;KI-generierte Inhalte können fehlerhaft sein.">
              <a:extLst>
                <a:ext uri="{FF2B5EF4-FFF2-40B4-BE49-F238E27FC236}">
                  <a16:creationId xmlns:a16="http://schemas.microsoft.com/office/drawing/2014/main" id="{95534252-6B5D-84F3-9E65-610435BE3A34}"/>
                </a:ext>
              </a:extLst>
            </p:cNvPr>
            <p:cNvPicPr>
              <a:picLocks noChangeAspect="1"/>
            </p:cNvPicPr>
            <p:nvPr/>
          </p:nvPicPr>
          <p:blipFill>
            <a:blip r:embed="rId3"/>
            <a:stretch>
              <a:fillRect/>
            </a:stretch>
          </p:blipFill>
          <p:spPr>
            <a:xfrm>
              <a:off x="6425738" y="2158569"/>
              <a:ext cx="5035957" cy="2540862"/>
            </a:xfrm>
            <a:prstGeom prst="rect">
              <a:avLst/>
            </a:prstGeom>
          </p:spPr>
        </p:pic>
        <p:sp>
          <p:nvSpPr>
            <p:cNvPr id="6" name="Textfeld 5">
              <a:extLst>
                <a:ext uri="{FF2B5EF4-FFF2-40B4-BE49-F238E27FC236}">
                  <a16:creationId xmlns:a16="http://schemas.microsoft.com/office/drawing/2014/main" id="{1DE44FB1-C0FC-F33F-6471-27CFE0E54BF2}"/>
                </a:ext>
              </a:extLst>
            </p:cNvPr>
            <p:cNvSpPr txBox="1"/>
            <p:nvPr/>
          </p:nvSpPr>
          <p:spPr bwMode="auto">
            <a:xfrm>
              <a:off x="10255634" y="4414387"/>
              <a:ext cx="1106973"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Zeichnung: Elif Özel</a:t>
              </a:r>
            </a:p>
          </p:txBody>
        </p:sp>
      </p:grpSp>
    </p:spTree>
    <p:extLst>
      <p:ext uri="{BB962C8B-B14F-4D97-AF65-F5344CB8AC3E}">
        <p14:creationId xmlns:p14="http://schemas.microsoft.com/office/powerpoint/2010/main" val="1221411239"/>
      </p:ext>
    </p:extLst>
  </p:cSld>
  <p:clrMapOvr>
    <a:masterClrMapping/>
  </p:clrMapOvr>
  <mc:AlternateContent xmlns:mc="http://schemas.openxmlformats.org/markup-compatibility/2006" xmlns:p14="http://schemas.microsoft.com/office/powerpoint/2010/main">
    <mc:Choice Requires="p14">
      <p:transition spd="slow" p14:dur="2000" advTm="45109"/>
    </mc:Choice>
    <mc:Fallback xmlns="">
      <p:transition spd="slow" advTm="45109"/>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AF6D6-FFC7-BB20-2B8F-90511854FE0A}"/>
            </a:ext>
          </a:extLst>
        </p:cNvPr>
        <p:cNvGrpSpPr/>
        <p:nvPr/>
      </p:nvGrpSpPr>
      <p:grpSpPr>
        <a:xfrm>
          <a:off x="0" y="0"/>
          <a:ext cx="0" cy="0"/>
          <a:chOff x="0" y="0"/>
          <a:chExt cx="0" cy="0"/>
        </a:xfrm>
      </p:grpSpPr>
      <p:sp>
        <p:nvSpPr>
          <p:cNvPr id="6" name="Titel 1">
            <a:extLst>
              <a:ext uri="{FF2B5EF4-FFF2-40B4-BE49-F238E27FC236}">
                <a16:creationId xmlns:a16="http://schemas.microsoft.com/office/drawing/2014/main" id="{C8AB503C-BEBD-44A3-1E54-9383E7E983F8}"/>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Wir peppen unser Klassenzimmer auf </a:t>
            </a:r>
            <a:br>
              <a:rPr lang="de-DE" sz="3200" b="1" dirty="0">
                <a:solidFill>
                  <a:schemeClr val="bg1"/>
                </a:solidFill>
                <a:latin typeface="+mj-lt"/>
                <a:cs typeface="Arial"/>
              </a:rPr>
            </a:br>
            <a:r>
              <a:rPr lang="de-DE" sz="2400" dirty="0">
                <a:solidFill>
                  <a:schemeClr val="bg1"/>
                </a:solidFill>
                <a:latin typeface="+mj-lt"/>
                <a:cs typeface="Arial"/>
              </a:rPr>
              <a:t>Lehrkräfte</a:t>
            </a:r>
            <a:br>
              <a:rPr lang="de-DE" sz="3200" dirty="0">
                <a:solidFill>
                  <a:schemeClr val="bg1"/>
                </a:solidFill>
                <a:latin typeface="+mj-lt"/>
                <a:cs typeface="Arial"/>
              </a:rPr>
            </a:br>
            <a:r>
              <a:rPr lang="de-DE" sz="1500" dirty="0">
                <a:solidFill>
                  <a:schemeClr val="bg1"/>
                </a:solidFill>
                <a:latin typeface="+mj-lt"/>
                <a:cs typeface="Arial"/>
              </a:rPr>
              <a:t>nach De Bock et al., 2002</a:t>
            </a:r>
            <a:endParaRPr lang="de-DE" sz="3200" dirty="0">
              <a:solidFill>
                <a:schemeClr val="bg1"/>
              </a:solidFill>
              <a:latin typeface="+mj-lt"/>
              <a:cs typeface="Arial"/>
            </a:endParaRPr>
          </a:p>
        </p:txBody>
      </p:sp>
      <p:sp>
        <p:nvSpPr>
          <p:cNvPr id="9" name="Titel 1">
            <a:extLst>
              <a:ext uri="{FF2B5EF4-FFF2-40B4-BE49-F238E27FC236}">
                <a16:creationId xmlns:a16="http://schemas.microsoft.com/office/drawing/2014/main" id="{703C4C81-217B-A24E-3925-F46955379609}"/>
              </a:ext>
            </a:extLst>
          </p:cNvPr>
          <p:cNvSpPr txBox="1">
            <a:spLocks/>
          </p:cNvSpPr>
          <p:nvPr/>
        </p:nvSpPr>
        <p:spPr>
          <a:xfrm>
            <a:off x="719634" y="1688686"/>
            <a:ext cx="6903137" cy="263393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1900" dirty="0">
                <a:solidFill>
                  <a:srgbClr val="000000"/>
                </a:solidFill>
                <a:latin typeface="+mj-lt"/>
                <a:cs typeface="Arial"/>
              </a:rPr>
              <a:t>Liegt</a:t>
            </a:r>
            <a:r>
              <a:rPr lang="de-DE" sz="1900" b="0" i="0" dirty="0">
                <a:solidFill>
                  <a:srgbClr val="000000"/>
                </a:solidFill>
                <a:effectLst/>
                <a:latin typeface="+mj-lt"/>
                <a:cs typeface="Arial"/>
              </a:rPr>
              <a:t> der Bearbeitung von </a:t>
            </a:r>
            <a:r>
              <a:rPr lang="de-DE" sz="1900" dirty="0">
                <a:solidFill>
                  <a:srgbClr val="000000"/>
                </a:solidFill>
                <a:latin typeface="+mj-lt"/>
                <a:cs typeface="Arial"/>
              </a:rPr>
              <a:t>Bente</a:t>
            </a:r>
            <a:r>
              <a:rPr lang="de-DE" sz="1900" b="0" i="0" dirty="0">
                <a:solidFill>
                  <a:srgbClr val="000000"/>
                </a:solidFill>
                <a:effectLst/>
                <a:latin typeface="+mj-lt"/>
                <a:cs typeface="Arial"/>
              </a:rPr>
              <a:t> eine tragfähige Vorstellung zum funktionalen Denken zugrunde?</a:t>
            </a:r>
            <a:r>
              <a:rPr lang="de-DE" sz="1900" dirty="0">
                <a:solidFill>
                  <a:srgbClr val="000000"/>
                </a:solidFill>
                <a:latin typeface="+mj-lt"/>
                <a:cs typeface="Arial"/>
              </a:rPr>
              <a:t> </a:t>
            </a:r>
            <a:r>
              <a:rPr lang="de-DE" sz="1900" b="0" i="0" dirty="0">
                <a:solidFill>
                  <a:srgbClr val="000000"/>
                </a:solidFill>
                <a:effectLst/>
                <a:latin typeface="+mj-lt"/>
                <a:cs typeface="Arial"/>
              </a:rPr>
              <a:t>Wenn ja, warum? Wenn nein, warum nicht?</a:t>
            </a:r>
          </a:p>
          <a:p>
            <a:pPr algn="just"/>
            <a:endParaRPr lang="de-DE" sz="1900" dirty="0">
              <a:solidFill>
                <a:srgbClr val="000000"/>
              </a:solidFill>
              <a:latin typeface="+mj-lt"/>
              <a:cs typeface="Arial"/>
            </a:endParaRPr>
          </a:p>
          <a:p>
            <a:pPr algn="just"/>
            <a:r>
              <a:rPr lang="de-DE" sz="1900" dirty="0">
                <a:solidFill>
                  <a:srgbClr val="00AC88"/>
                </a:solidFill>
                <a:latin typeface="Kantumruy Pro Medium" pitchFamily="2" charset="0"/>
                <a:ea typeface="Calibri"/>
                <a:cs typeface="Kantumruy Pro Medium" pitchFamily="2" charset="0"/>
              </a:rPr>
              <a:t>Fachdidaktische Analyse</a:t>
            </a:r>
          </a:p>
          <a:p>
            <a:pPr algn="just"/>
            <a:r>
              <a:rPr lang="de-DE" sz="1900" dirty="0">
                <a:solidFill>
                  <a:srgbClr val="00AC88"/>
                </a:solidFill>
                <a:latin typeface="+mj-lt"/>
                <a:ea typeface="Calibri"/>
                <a:cs typeface="Calibri"/>
              </a:rPr>
              <a:t>Schülerinnen und Schüler zeigen die Tendenz, die Beschreibbarkeit diverser Phänomene durch lineare funktionale Zusammenhänge weiträumig anzunehmen; auch dort, wo es nicht angebracht ist. </a:t>
            </a:r>
          </a:p>
        </p:txBody>
      </p:sp>
      <p:sp>
        <p:nvSpPr>
          <p:cNvPr id="8" name="Titel 1">
            <a:extLst>
              <a:ext uri="{FF2B5EF4-FFF2-40B4-BE49-F238E27FC236}">
                <a16:creationId xmlns:a16="http://schemas.microsoft.com/office/drawing/2014/main" id="{783D99B9-512A-7B54-4CD9-9FF64D7728AA}"/>
              </a:ext>
            </a:extLst>
          </p:cNvPr>
          <p:cNvSpPr txBox="1">
            <a:spLocks/>
          </p:cNvSpPr>
          <p:nvPr/>
        </p:nvSpPr>
        <p:spPr>
          <a:xfrm>
            <a:off x="432087" y="1659932"/>
            <a:ext cx="8294682" cy="2100934"/>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2000" dirty="0">
                <a:solidFill>
                  <a:srgbClr val="000000"/>
                </a:solidFill>
                <a:latin typeface="Kantumruy Pro"/>
                <a:cs typeface="Arial"/>
              </a:rPr>
              <a:t>1.</a:t>
            </a:r>
            <a:r>
              <a:rPr lang="de-DE" sz="2200" dirty="0">
                <a:solidFill>
                  <a:srgbClr val="000000"/>
                </a:solidFill>
                <a:latin typeface="Kantumruy Pro"/>
                <a:cs typeface="Arial"/>
              </a:rPr>
              <a:t> </a:t>
            </a:r>
            <a:endParaRPr lang="de-DE" sz="2200" dirty="0">
              <a:solidFill>
                <a:srgbClr val="000000"/>
              </a:solidFill>
              <a:effectLst/>
              <a:latin typeface="Kantumruy Pro"/>
              <a:cs typeface="Arial"/>
            </a:endParaRPr>
          </a:p>
        </p:txBody>
      </p:sp>
      <p:pic>
        <p:nvPicPr>
          <p:cNvPr id="10" name="Grafik 9" descr="Ein Bild, das Text, Screenshot enthält.&#10;&#10;KI-generierte Inhalte können fehlerhaft sein.">
            <a:extLst>
              <a:ext uri="{FF2B5EF4-FFF2-40B4-BE49-F238E27FC236}">
                <a16:creationId xmlns:a16="http://schemas.microsoft.com/office/drawing/2014/main" id="{D80700E3-0E00-4B47-A258-831FA1EB2A64}"/>
              </a:ext>
            </a:extLst>
          </p:cNvPr>
          <p:cNvPicPr>
            <a:picLocks noChangeAspect="1"/>
          </p:cNvPicPr>
          <p:nvPr/>
        </p:nvPicPr>
        <p:blipFill>
          <a:blip r:embed="rId3"/>
          <a:stretch>
            <a:fillRect/>
          </a:stretch>
        </p:blipFill>
        <p:spPr>
          <a:xfrm>
            <a:off x="7910318" y="1659932"/>
            <a:ext cx="3853133" cy="1872252"/>
          </a:xfrm>
          <a:prstGeom prst="rect">
            <a:avLst/>
          </a:prstGeom>
        </p:spPr>
      </p:pic>
      <p:sp>
        <p:nvSpPr>
          <p:cNvPr id="11" name="Foliennummernplatzhalter 4">
            <a:extLst>
              <a:ext uri="{FF2B5EF4-FFF2-40B4-BE49-F238E27FC236}">
                <a16:creationId xmlns:a16="http://schemas.microsoft.com/office/drawing/2014/main" id="{2EE8B9C4-4EDA-4B02-B447-0266073BBDDB}"/>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16</a:t>
            </a:fld>
            <a:endParaRPr lang="de-DE" dirty="0"/>
          </a:p>
        </p:txBody>
      </p:sp>
    </p:spTree>
    <p:extLst>
      <p:ext uri="{BB962C8B-B14F-4D97-AF65-F5344CB8AC3E}">
        <p14:creationId xmlns:p14="http://schemas.microsoft.com/office/powerpoint/2010/main" val="826083968"/>
      </p:ext>
    </p:extLst>
  </p:cSld>
  <p:clrMapOvr>
    <a:masterClrMapping/>
  </p:clrMapOvr>
  <mc:AlternateContent xmlns:mc="http://schemas.openxmlformats.org/markup-compatibility/2006" xmlns:p14="http://schemas.microsoft.com/office/powerpoint/2010/main">
    <mc:Choice Requires="p14">
      <p:transition spd="slow" p14:dur="2000" advTm="25920"/>
    </mc:Choice>
    <mc:Fallback xmlns="">
      <p:transition spd="slow" advTm="2592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AF6D6-FFC7-BB20-2B8F-90511854FE0A}"/>
            </a:ext>
          </a:extLst>
        </p:cNvPr>
        <p:cNvGrpSpPr/>
        <p:nvPr/>
      </p:nvGrpSpPr>
      <p:grpSpPr>
        <a:xfrm>
          <a:off x="0" y="0"/>
          <a:ext cx="0" cy="0"/>
          <a:chOff x="0" y="0"/>
          <a:chExt cx="0" cy="0"/>
        </a:xfrm>
      </p:grpSpPr>
      <p:sp>
        <p:nvSpPr>
          <p:cNvPr id="6" name="Titel 1">
            <a:extLst>
              <a:ext uri="{FF2B5EF4-FFF2-40B4-BE49-F238E27FC236}">
                <a16:creationId xmlns:a16="http://schemas.microsoft.com/office/drawing/2014/main" id="{C8AB503C-BEBD-44A3-1E54-9383E7E983F8}"/>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Wir peppen unser Klassenzimmer auf </a:t>
            </a:r>
            <a:br>
              <a:rPr lang="de-DE" sz="3200" b="1" dirty="0">
                <a:solidFill>
                  <a:schemeClr val="bg1"/>
                </a:solidFill>
                <a:latin typeface="+mj-lt"/>
                <a:cs typeface="Arial"/>
              </a:rPr>
            </a:br>
            <a:r>
              <a:rPr lang="de-DE" sz="2400" dirty="0">
                <a:solidFill>
                  <a:schemeClr val="bg1"/>
                </a:solidFill>
                <a:latin typeface="+mj-lt"/>
                <a:cs typeface="Arial"/>
              </a:rPr>
              <a:t>Lehrkräfte</a:t>
            </a:r>
            <a:br>
              <a:rPr lang="de-DE" sz="3200" dirty="0">
                <a:solidFill>
                  <a:schemeClr val="bg1"/>
                </a:solidFill>
                <a:latin typeface="+mj-lt"/>
                <a:cs typeface="Arial"/>
              </a:rPr>
            </a:br>
            <a:r>
              <a:rPr lang="de-DE" sz="1500" dirty="0">
                <a:solidFill>
                  <a:schemeClr val="bg1"/>
                </a:solidFill>
                <a:latin typeface="+mj-lt"/>
                <a:cs typeface="Arial"/>
              </a:rPr>
              <a:t>nach De Bock et al., 2002</a:t>
            </a:r>
            <a:endParaRPr lang="de-DE" sz="3200" dirty="0">
              <a:solidFill>
                <a:schemeClr val="bg1"/>
              </a:solidFill>
              <a:latin typeface="+mj-lt"/>
              <a:cs typeface="Arial"/>
            </a:endParaRPr>
          </a:p>
        </p:txBody>
      </p:sp>
      <p:sp>
        <p:nvSpPr>
          <p:cNvPr id="9" name="Titel 1">
            <a:extLst>
              <a:ext uri="{FF2B5EF4-FFF2-40B4-BE49-F238E27FC236}">
                <a16:creationId xmlns:a16="http://schemas.microsoft.com/office/drawing/2014/main" id="{703C4C81-217B-A24E-3925-F46955379609}"/>
              </a:ext>
            </a:extLst>
          </p:cNvPr>
          <p:cNvSpPr txBox="1">
            <a:spLocks/>
          </p:cNvSpPr>
          <p:nvPr/>
        </p:nvSpPr>
        <p:spPr>
          <a:xfrm>
            <a:off x="719634" y="1688687"/>
            <a:ext cx="6903137" cy="2072180"/>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1900" dirty="0">
                <a:solidFill>
                  <a:srgbClr val="000000"/>
                </a:solidFill>
                <a:latin typeface="+mj-lt"/>
                <a:cs typeface="Arial"/>
              </a:rPr>
              <a:t>Liegt</a:t>
            </a:r>
            <a:r>
              <a:rPr lang="de-DE" sz="1900" b="0" i="0" dirty="0">
                <a:solidFill>
                  <a:srgbClr val="000000"/>
                </a:solidFill>
                <a:effectLst/>
                <a:latin typeface="+mj-lt"/>
                <a:cs typeface="Arial"/>
              </a:rPr>
              <a:t> der Bearbeitung von </a:t>
            </a:r>
            <a:r>
              <a:rPr lang="de-DE" sz="1900" dirty="0">
                <a:solidFill>
                  <a:srgbClr val="000000"/>
                </a:solidFill>
                <a:latin typeface="+mj-lt"/>
                <a:cs typeface="Arial"/>
              </a:rPr>
              <a:t>Bente</a:t>
            </a:r>
            <a:r>
              <a:rPr lang="de-DE" sz="1900" b="0" i="0" dirty="0">
                <a:solidFill>
                  <a:srgbClr val="000000"/>
                </a:solidFill>
                <a:effectLst/>
                <a:latin typeface="+mj-lt"/>
                <a:cs typeface="Arial"/>
              </a:rPr>
              <a:t> eine tragfähige Vorstellung zum funktionalen Denken zugrunde?</a:t>
            </a:r>
            <a:r>
              <a:rPr lang="de-DE" sz="1900" dirty="0">
                <a:solidFill>
                  <a:srgbClr val="000000"/>
                </a:solidFill>
                <a:latin typeface="+mj-lt"/>
                <a:cs typeface="Arial"/>
              </a:rPr>
              <a:t> </a:t>
            </a:r>
            <a:r>
              <a:rPr lang="de-DE" sz="1900" b="0" i="0" dirty="0">
                <a:solidFill>
                  <a:srgbClr val="000000"/>
                </a:solidFill>
                <a:effectLst/>
                <a:latin typeface="+mj-lt"/>
                <a:cs typeface="Arial"/>
              </a:rPr>
              <a:t>Wenn ja, warum? Wenn nein, warum nicht?</a:t>
            </a:r>
          </a:p>
          <a:p>
            <a:pPr algn="just"/>
            <a:endParaRPr lang="de-DE" sz="1900" dirty="0">
              <a:solidFill>
                <a:srgbClr val="000000"/>
              </a:solidFill>
              <a:latin typeface="+mj-lt"/>
              <a:cs typeface="Arial"/>
            </a:endParaRPr>
          </a:p>
          <a:p>
            <a:pPr algn="just"/>
            <a:r>
              <a:rPr lang="de-DE" sz="1900" dirty="0">
                <a:solidFill>
                  <a:srgbClr val="00AC88"/>
                </a:solidFill>
                <a:latin typeface="Kantumruy Pro Medium" pitchFamily="2" charset="0"/>
                <a:ea typeface="Calibri"/>
                <a:cs typeface="Kantumruy Pro Medium" pitchFamily="2" charset="0"/>
              </a:rPr>
              <a:t>Fachdidaktische Analyse</a:t>
            </a:r>
          </a:p>
          <a:p>
            <a:pPr algn="just"/>
            <a:r>
              <a:rPr lang="de-DE" sz="1900" dirty="0">
                <a:solidFill>
                  <a:srgbClr val="00AC88"/>
                </a:solidFill>
                <a:latin typeface="+mj-lt"/>
                <a:ea typeface="Calibri"/>
                <a:cs typeface="Calibri"/>
              </a:rPr>
              <a:t>Schülerinnen und Schüler zeigen die Tendenz, die Beschreibbarkeit diverser Phänomene durch lineare funktionale Zusammenhänge weiträumig anzunehmen; auch dort, wo es nicht angebracht ist. </a:t>
            </a:r>
          </a:p>
        </p:txBody>
      </p:sp>
      <p:sp>
        <p:nvSpPr>
          <p:cNvPr id="8" name="Titel 1">
            <a:extLst>
              <a:ext uri="{FF2B5EF4-FFF2-40B4-BE49-F238E27FC236}">
                <a16:creationId xmlns:a16="http://schemas.microsoft.com/office/drawing/2014/main" id="{783D99B9-512A-7B54-4CD9-9FF64D7728AA}"/>
              </a:ext>
            </a:extLst>
          </p:cNvPr>
          <p:cNvSpPr txBox="1">
            <a:spLocks/>
          </p:cNvSpPr>
          <p:nvPr/>
        </p:nvSpPr>
        <p:spPr>
          <a:xfrm>
            <a:off x="432087" y="1659932"/>
            <a:ext cx="8294682" cy="2100934"/>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2000" dirty="0">
                <a:solidFill>
                  <a:srgbClr val="000000"/>
                </a:solidFill>
                <a:latin typeface="Kantumruy Pro"/>
                <a:cs typeface="Arial"/>
              </a:rPr>
              <a:t>1.</a:t>
            </a:r>
            <a:r>
              <a:rPr lang="de-DE" sz="2200" dirty="0">
                <a:solidFill>
                  <a:srgbClr val="000000"/>
                </a:solidFill>
                <a:latin typeface="Kantumruy Pro"/>
                <a:cs typeface="Arial"/>
              </a:rPr>
              <a:t> </a:t>
            </a:r>
            <a:endParaRPr lang="de-DE" sz="2200" dirty="0">
              <a:solidFill>
                <a:srgbClr val="000000"/>
              </a:solidFill>
              <a:effectLst/>
              <a:latin typeface="Kantumruy Pro"/>
              <a:cs typeface="Arial"/>
            </a:endParaRPr>
          </a:p>
        </p:txBody>
      </p:sp>
      <p:pic>
        <p:nvPicPr>
          <p:cNvPr id="10" name="Grafik 9" descr="Ein Bild, das Text, Screenshot enthält.&#10;&#10;KI-generierte Inhalte können fehlerhaft sein.">
            <a:extLst>
              <a:ext uri="{FF2B5EF4-FFF2-40B4-BE49-F238E27FC236}">
                <a16:creationId xmlns:a16="http://schemas.microsoft.com/office/drawing/2014/main" id="{D80700E3-0E00-4B47-A258-831FA1EB2A64}"/>
              </a:ext>
            </a:extLst>
          </p:cNvPr>
          <p:cNvPicPr>
            <a:picLocks noChangeAspect="1"/>
          </p:cNvPicPr>
          <p:nvPr/>
        </p:nvPicPr>
        <p:blipFill>
          <a:blip r:embed="rId3"/>
          <a:stretch>
            <a:fillRect/>
          </a:stretch>
        </p:blipFill>
        <p:spPr>
          <a:xfrm>
            <a:off x="7910318" y="1659931"/>
            <a:ext cx="3853133" cy="1872252"/>
          </a:xfrm>
          <a:prstGeom prst="rect">
            <a:avLst/>
          </a:prstGeom>
        </p:spPr>
      </p:pic>
      <p:sp>
        <p:nvSpPr>
          <p:cNvPr id="2" name="Textfeld 6">
            <a:extLst>
              <a:ext uri="{FF2B5EF4-FFF2-40B4-BE49-F238E27FC236}">
                <a16:creationId xmlns:a16="http://schemas.microsoft.com/office/drawing/2014/main" id="{36A8EC43-84FB-3C45-4C12-01910F3EB6A1}"/>
              </a:ext>
            </a:extLst>
          </p:cNvPr>
          <p:cNvSpPr txBox="1"/>
          <p:nvPr/>
        </p:nvSpPr>
        <p:spPr>
          <a:xfrm>
            <a:off x="719634" y="4364647"/>
            <a:ext cx="7325932" cy="692497"/>
          </a:xfrm>
          <a:prstGeom prst="rect">
            <a:avLst/>
          </a:prstGeom>
          <a:noFill/>
        </p:spPr>
        <p:txBody>
          <a:bodyPr wrap="square" lIns="9144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2400" b="1" dirty="0">
                <a:solidFill>
                  <a:srgbClr val="00725B"/>
                </a:solidFill>
                <a:cs typeface="Arial"/>
              </a:rPr>
              <a:t>= Illusion der</a:t>
            </a:r>
            <a:r>
              <a:rPr lang="de-DE" sz="2400" b="1" dirty="0">
                <a:solidFill>
                  <a:srgbClr val="00725B"/>
                </a:solidFill>
                <a:latin typeface="+mn-lt"/>
                <a:cs typeface="Arial"/>
              </a:rPr>
              <a:t> </a:t>
            </a:r>
            <a:r>
              <a:rPr lang="de-DE" sz="2400" b="1" dirty="0">
                <a:solidFill>
                  <a:srgbClr val="00725B"/>
                </a:solidFill>
                <a:cs typeface="Arial"/>
              </a:rPr>
              <a:t>Linearität </a:t>
            </a:r>
          </a:p>
          <a:p>
            <a:r>
              <a:rPr lang="de-DE" sz="1500" dirty="0">
                <a:solidFill>
                  <a:schemeClr val="bg1"/>
                </a:solidFill>
                <a:cs typeface="Arial"/>
              </a:rPr>
              <a:t>nach De Bock et al., 2002</a:t>
            </a:r>
            <a:endParaRPr lang="de-DE" sz="2600" dirty="0">
              <a:solidFill>
                <a:schemeClr val="bg1"/>
              </a:solidFill>
              <a:latin typeface="+mn-lt"/>
              <a:cs typeface="Arial"/>
            </a:endParaRPr>
          </a:p>
        </p:txBody>
      </p:sp>
      <p:sp>
        <p:nvSpPr>
          <p:cNvPr id="11" name="Foliennummernplatzhalter 4">
            <a:extLst>
              <a:ext uri="{FF2B5EF4-FFF2-40B4-BE49-F238E27FC236}">
                <a16:creationId xmlns:a16="http://schemas.microsoft.com/office/drawing/2014/main" id="{5A57A74F-26CD-4253-9BC9-CF37857526E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17</a:t>
            </a:fld>
            <a:endParaRPr lang="de-DE" dirty="0"/>
          </a:p>
        </p:txBody>
      </p:sp>
    </p:spTree>
    <p:extLst>
      <p:ext uri="{BB962C8B-B14F-4D97-AF65-F5344CB8AC3E}">
        <p14:creationId xmlns:p14="http://schemas.microsoft.com/office/powerpoint/2010/main" val="3874566658"/>
      </p:ext>
    </p:extLst>
  </p:cSld>
  <p:clrMapOvr>
    <a:masterClrMapping/>
  </p:clrMapOvr>
  <mc:AlternateContent xmlns:mc="http://schemas.openxmlformats.org/markup-compatibility/2006" xmlns:p14="http://schemas.microsoft.com/office/powerpoint/2010/main">
    <mc:Choice Requires="p14">
      <p:transition spd="slow" p14:dur="2000" advTm="12032"/>
    </mc:Choice>
    <mc:Fallback xmlns="">
      <p:transition spd="slow" advTm="12032"/>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ED720-EF82-A2A8-AA54-489D53A682DB}"/>
            </a:ext>
          </a:extLst>
        </p:cNvPr>
        <p:cNvGrpSpPr/>
        <p:nvPr/>
      </p:nvGrpSpPr>
      <p:grpSpPr>
        <a:xfrm>
          <a:off x="0" y="0"/>
          <a:ext cx="0" cy="0"/>
          <a:chOff x="0" y="0"/>
          <a:chExt cx="0" cy="0"/>
        </a:xfrm>
      </p:grpSpPr>
      <p:sp>
        <p:nvSpPr>
          <p:cNvPr id="3" name="Titel 1">
            <a:extLst>
              <a:ext uri="{FF2B5EF4-FFF2-40B4-BE49-F238E27FC236}">
                <a16:creationId xmlns:a16="http://schemas.microsoft.com/office/drawing/2014/main" id="{2F9C54B6-0483-B00B-CA3A-30AF822C0D5B}"/>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Wir peppen unser Klassenzimmer auf </a:t>
            </a:r>
            <a:br>
              <a:rPr lang="de-DE" sz="3200" b="1" dirty="0">
                <a:solidFill>
                  <a:schemeClr val="bg1"/>
                </a:solidFill>
                <a:latin typeface="+mj-lt"/>
                <a:cs typeface="Arial"/>
              </a:rPr>
            </a:br>
            <a:r>
              <a:rPr lang="de-DE" sz="2400" dirty="0">
                <a:solidFill>
                  <a:schemeClr val="bg1"/>
                </a:solidFill>
                <a:latin typeface="+mj-lt"/>
                <a:cs typeface="Arial"/>
              </a:rPr>
              <a:t>Lehrkräfte</a:t>
            </a:r>
            <a:br>
              <a:rPr lang="de-DE" sz="3200" dirty="0">
                <a:solidFill>
                  <a:schemeClr val="bg1"/>
                </a:solidFill>
                <a:latin typeface="+mj-lt"/>
                <a:cs typeface="Arial"/>
              </a:rPr>
            </a:br>
            <a:r>
              <a:rPr lang="de-DE" sz="1500" dirty="0">
                <a:solidFill>
                  <a:schemeClr val="bg1"/>
                </a:solidFill>
                <a:latin typeface="+mj-lt"/>
                <a:cs typeface="Arial"/>
              </a:rPr>
              <a:t>nach De Bock et al., 2002</a:t>
            </a:r>
            <a:endParaRPr lang="de-DE" sz="3200" dirty="0">
              <a:solidFill>
                <a:schemeClr val="bg1"/>
              </a:solidFill>
              <a:latin typeface="+mj-lt"/>
              <a:cs typeface="Arial"/>
            </a:endParaRPr>
          </a:p>
        </p:txBody>
      </p:sp>
      <p:sp>
        <p:nvSpPr>
          <p:cNvPr id="9" name="Titel 1">
            <a:extLst>
              <a:ext uri="{FF2B5EF4-FFF2-40B4-BE49-F238E27FC236}">
                <a16:creationId xmlns:a16="http://schemas.microsoft.com/office/drawing/2014/main" id="{CF88938A-6E7E-1BF5-494E-EED16B3733EB}"/>
              </a:ext>
            </a:extLst>
          </p:cNvPr>
          <p:cNvSpPr txBox="1">
            <a:spLocks/>
          </p:cNvSpPr>
          <p:nvPr/>
        </p:nvSpPr>
        <p:spPr>
          <a:xfrm>
            <a:off x="460841" y="1674309"/>
            <a:ext cx="890343" cy="921992"/>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2000" dirty="0">
                <a:solidFill>
                  <a:srgbClr val="000000"/>
                </a:solidFill>
                <a:latin typeface="Kantumruy Pro"/>
                <a:cs typeface="Arial"/>
              </a:rPr>
              <a:t>2.</a:t>
            </a:r>
            <a:r>
              <a:rPr lang="de-DE" sz="2200" dirty="0">
                <a:solidFill>
                  <a:srgbClr val="000000"/>
                </a:solidFill>
                <a:latin typeface="Kantumruy Pro"/>
                <a:cs typeface="Arial"/>
              </a:rPr>
              <a:t> </a:t>
            </a:r>
            <a:endParaRPr lang="de-DE" sz="2200" dirty="0">
              <a:solidFill>
                <a:srgbClr val="000000"/>
              </a:solidFill>
              <a:effectLst/>
              <a:latin typeface="Kantumruy Pro"/>
            </a:endParaRPr>
          </a:p>
        </p:txBody>
      </p:sp>
      <p:sp>
        <p:nvSpPr>
          <p:cNvPr id="7" name="Titel 1">
            <a:extLst>
              <a:ext uri="{FF2B5EF4-FFF2-40B4-BE49-F238E27FC236}">
                <a16:creationId xmlns:a16="http://schemas.microsoft.com/office/drawing/2014/main" id="{A3AE3DE1-6013-A274-9AE2-4A3A1450F7BD}"/>
              </a:ext>
            </a:extLst>
          </p:cNvPr>
          <p:cNvSpPr txBox="1">
            <a:spLocks/>
          </p:cNvSpPr>
          <p:nvPr/>
        </p:nvSpPr>
        <p:spPr>
          <a:xfrm>
            <a:off x="719635" y="1709082"/>
            <a:ext cx="6753507" cy="2129688"/>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1900" dirty="0">
                <a:solidFill>
                  <a:srgbClr val="000000"/>
                </a:solidFill>
                <a:effectLst/>
                <a:latin typeface="+mn-lt"/>
                <a:cs typeface="Arial"/>
              </a:rPr>
              <a:t>Wie können Sie </a:t>
            </a:r>
            <a:r>
              <a:rPr lang="de-DE" sz="1900" dirty="0">
                <a:solidFill>
                  <a:srgbClr val="000000"/>
                </a:solidFill>
                <a:latin typeface="+mn-lt"/>
                <a:cs typeface="Arial"/>
              </a:rPr>
              <a:t>Bente </a:t>
            </a:r>
            <a:r>
              <a:rPr lang="de-DE" sz="1900" dirty="0">
                <a:solidFill>
                  <a:srgbClr val="000000"/>
                </a:solidFill>
                <a:effectLst/>
                <a:latin typeface="+mn-lt"/>
                <a:cs typeface="Arial"/>
              </a:rPr>
              <a:t>konkret dabei unterstützen, tragfähige Vorstellungen zum funktionalen Denken (weiter) aufzubauen? Formulieren Sie eine passende Anschlussaufgabe und begründen Sie Ihre Überlegungen. </a:t>
            </a:r>
            <a:endParaRPr lang="de-DE" sz="1900" b="0" i="0" dirty="0">
              <a:solidFill>
                <a:srgbClr val="000000"/>
              </a:solidFill>
              <a:effectLst/>
              <a:latin typeface="+mn-lt"/>
              <a:cs typeface="Arial"/>
            </a:endParaRPr>
          </a:p>
          <a:p>
            <a:pPr algn="just"/>
            <a:endParaRPr lang="de-DE" sz="1900" dirty="0">
              <a:solidFill>
                <a:srgbClr val="4472C4"/>
              </a:solidFill>
              <a:latin typeface="Kantumruy Pro SemiBold"/>
              <a:ea typeface="Calibri"/>
              <a:cs typeface="Calibri"/>
            </a:endParaRPr>
          </a:p>
          <a:p>
            <a:pPr algn="just"/>
            <a:r>
              <a:rPr lang="de-DE" sz="1900" dirty="0">
                <a:solidFill>
                  <a:srgbClr val="00AC88"/>
                </a:solidFill>
                <a:latin typeface="Kantumruy Pro Medium" pitchFamily="2" charset="0"/>
                <a:ea typeface="Calibri"/>
                <a:cs typeface="Kantumruy Pro Medium" pitchFamily="2" charset="0"/>
              </a:rPr>
              <a:t>Impuls</a:t>
            </a:r>
          </a:p>
          <a:p>
            <a:pPr algn="just"/>
            <a:r>
              <a:rPr lang="de-DE" sz="1900" dirty="0">
                <a:solidFill>
                  <a:srgbClr val="00AC88"/>
                </a:solidFill>
                <a:latin typeface="+mj-lt"/>
                <a:ea typeface="Calibri"/>
                <a:cs typeface="Calibri"/>
              </a:rPr>
              <a:t>Wie oft passt der kleine Bär in den großen Bären? </a:t>
            </a:r>
          </a:p>
          <a:p>
            <a:pPr algn="just"/>
            <a:endParaRPr lang="de-DE" sz="1900" dirty="0">
              <a:solidFill>
                <a:srgbClr val="0070C0"/>
              </a:solidFill>
              <a:latin typeface="Kantumruy Pro SemiBold"/>
              <a:ea typeface="Calibri"/>
              <a:cs typeface="Calibri"/>
            </a:endParaRPr>
          </a:p>
          <a:p>
            <a:pPr algn="just"/>
            <a:endParaRPr lang="de-DE" sz="1900" dirty="0">
              <a:solidFill>
                <a:srgbClr val="0070C0"/>
              </a:solidFill>
              <a:latin typeface="Kantumruy Pro SemiBold"/>
              <a:ea typeface="Calibri"/>
              <a:cs typeface="Calibri"/>
            </a:endParaRPr>
          </a:p>
          <a:p>
            <a:pPr algn="just"/>
            <a:endParaRPr lang="de-DE" sz="1900" dirty="0">
              <a:solidFill>
                <a:srgbClr val="4472C4"/>
              </a:solidFill>
              <a:latin typeface="Kantumruy Pro SemiBold"/>
              <a:ea typeface="Calibri"/>
              <a:cs typeface="Calibri"/>
            </a:endParaRPr>
          </a:p>
          <a:p>
            <a:pPr algn="just"/>
            <a:endParaRPr lang="de-DE" sz="1900" dirty="0">
              <a:solidFill>
                <a:srgbClr val="4472C4"/>
              </a:solidFill>
              <a:latin typeface="Kantumruy Pro SemiBold"/>
              <a:ea typeface="Calibri"/>
              <a:cs typeface="Calibri"/>
            </a:endParaRPr>
          </a:p>
        </p:txBody>
      </p:sp>
      <p:pic>
        <p:nvPicPr>
          <p:cNvPr id="8" name="Grafik 7" descr="Ein Bild, das Text, Screenshot enthält.&#10;&#10;KI-generierte Inhalte können fehlerhaft sein.">
            <a:extLst>
              <a:ext uri="{FF2B5EF4-FFF2-40B4-BE49-F238E27FC236}">
                <a16:creationId xmlns:a16="http://schemas.microsoft.com/office/drawing/2014/main" id="{0C6AB6BD-C368-E238-7E37-86A8BD1295BD}"/>
              </a:ext>
            </a:extLst>
          </p:cNvPr>
          <p:cNvPicPr>
            <a:picLocks noChangeAspect="1"/>
          </p:cNvPicPr>
          <p:nvPr/>
        </p:nvPicPr>
        <p:blipFill>
          <a:blip r:embed="rId3"/>
          <a:stretch>
            <a:fillRect/>
          </a:stretch>
        </p:blipFill>
        <p:spPr>
          <a:xfrm>
            <a:off x="7892182" y="1686313"/>
            <a:ext cx="3853133" cy="1872252"/>
          </a:xfrm>
          <a:prstGeom prst="rect">
            <a:avLst/>
          </a:prstGeom>
        </p:spPr>
      </p:pic>
      <p:sp>
        <p:nvSpPr>
          <p:cNvPr id="10" name="Foliennummernplatzhalter 4">
            <a:extLst>
              <a:ext uri="{FF2B5EF4-FFF2-40B4-BE49-F238E27FC236}">
                <a16:creationId xmlns:a16="http://schemas.microsoft.com/office/drawing/2014/main" id="{C15C8C15-167B-4D32-999A-E1AA52FF9946}"/>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18</a:t>
            </a:fld>
            <a:endParaRPr lang="de-DE" dirty="0"/>
          </a:p>
        </p:txBody>
      </p:sp>
    </p:spTree>
    <p:extLst>
      <p:ext uri="{BB962C8B-B14F-4D97-AF65-F5344CB8AC3E}">
        <p14:creationId xmlns:p14="http://schemas.microsoft.com/office/powerpoint/2010/main" val="993275153"/>
      </p:ext>
    </p:extLst>
  </p:cSld>
  <p:clrMapOvr>
    <a:masterClrMapping/>
  </p:clrMapOvr>
  <mc:AlternateContent xmlns:mc="http://schemas.openxmlformats.org/markup-compatibility/2006" xmlns:p14="http://schemas.microsoft.com/office/powerpoint/2010/main">
    <mc:Choice Requires="p14">
      <p:transition spd="slow" p14:dur="2000" advTm="82442"/>
    </mc:Choice>
    <mc:Fallback xmlns="">
      <p:transition spd="slow" advTm="82442"/>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371DA38A-3F61-9392-C844-D69B44B523F3}"/>
              </a:ext>
            </a:extLst>
          </p:cNvPr>
          <p:cNvSpPr>
            <a:spLocks noGrp="1"/>
          </p:cNvSpPr>
          <p:nvPr>
            <p:ph type="title"/>
          </p:nvPr>
        </p:nvSpPr>
        <p:spPr>
          <a:xfrm>
            <a:off x="552985" y="502767"/>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Was erwartet Sie in Baustein 3? </a:t>
            </a:r>
            <a:endParaRPr lang="de-DE" sz="3200" b="1" dirty="0">
              <a:solidFill>
                <a:schemeClr val="bg1"/>
              </a:solidFill>
              <a:latin typeface="+mj-lt"/>
            </a:endParaRPr>
          </a:p>
        </p:txBody>
      </p:sp>
      <p:graphicFrame>
        <p:nvGraphicFramePr>
          <p:cNvPr id="3" name="Diagramm 2">
            <a:extLst>
              <a:ext uri="{FF2B5EF4-FFF2-40B4-BE49-F238E27FC236}">
                <a16:creationId xmlns:a16="http://schemas.microsoft.com/office/drawing/2014/main" id="{9111B614-E263-60A9-5C4D-40568F892B47}"/>
              </a:ext>
            </a:extLst>
          </p:cNvPr>
          <p:cNvGraphicFramePr/>
          <p:nvPr>
            <p:extLst>
              <p:ext uri="{D42A27DB-BD31-4B8C-83A1-F6EECF244321}">
                <p14:modId xmlns:p14="http://schemas.microsoft.com/office/powerpoint/2010/main" val="692795749"/>
              </p:ext>
            </p:extLst>
          </p:nvPr>
        </p:nvGraphicFramePr>
        <p:xfrm>
          <a:off x="726923" y="1238450"/>
          <a:ext cx="10623016"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liennummernplatzhalter 5">
            <a:extLst>
              <a:ext uri="{FF2B5EF4-FFF2-40B4-BE49-F238E27FC236}">
                <a16:creationId xmlns:a16="http://schemas.microsoft.com/office/drawing/2014/main" id="{C101C258-57A0-7B5E-5443-B01289B7AA8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19</a:t>
            </a:fld>
            <a:endParaRPr lang="de-DE" dirty="0"/>
          </a:p>
        </p:txBody>
      </p:sp>
      <p:sp>
        <p:nvSpPr>
          <p:cNvPr id="6" name="Rechteck 5">
            <a:extLst>
              <a:ext uri="{FF2B5EF4-FFF2-40B4-BE49-F238E27FC236}">
                <a16:creationId xmlns:a16="http://schemas.microsoft.com/office/drawing/2014/main" id="{13FED1B9-60AC-4724-B568-89F5D9C9B9EC}"/>
              </a:ext>
            </a:extLst>
          </p:cNvPr>
          <p:cNvSpPr/>
          <p:nvPr/>
        </p:nvSpPr>
        <p:spPr>
          <a:xfrm>
            <a:off x="6280927" y="1220307"/>
            <a:ext cx="5150898" cy="474657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3119735495"/>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C800D079-C91E-44C5-B88C-1FEFC3314078}"/>
              </a:ext>
            </a:extLst>
          </p:cNvPr>
          <p:cNvSpPr>
            <a:spLocks noGrp="1"/>
          </p:cNvSpPr>
          <p:nvPr>
            <p:ph type="sldNum" sz="quarter" idx="12"/>
          </p:nvPr>
        </p:nvSpPr>
        <p:spPr/>
        <p:txBody>
          <a:bodyPr/>
          <a:lstStyle/>
          <a:p>
            <a:fld id="{8C61EB5E-53A7-4DEC-945D-5A8AF1014CBF}" type="slidenum">
              <a:rPr lang="de-DE" smtClean="0"/>
              <a:t>2</a:t>
            </a:fld>
            <a:endParaRPr lang="de-DE" dirty="0"/>
          </a:p>
        </p:txBody>
      </p:sp>
      <p:pic>
        <p:nvPicPr>
          <p:cNvPr id="3" name="Grafik 2">
            <a:extLst>
              <a:ext uri="{FF2B5EF4-FFF2-40B4-BE49-F238E27FC236}">
                <a16:creationId xmlns:a16="http://schemas.microsoft.com/office/drawing/2014/main" id="{1B1D0E3C-211B-7071-347B-049D3B0DCC53}"/>
              </a:ext>
            </a:extLst>
          </p:cNvPr>
          <p:cNvPicPr>
            <a:picLocks noChangeAspect="1"/>
          </p:cNvPicPr>
          <p:nvPr/>
        </p:nvPicPr>
        <p:blipFill>
          <a:blip r:embed="rId3"/>
          <a:stretch>
            <a:fillRect/>
          </a:stretch>
        </p:blipFill>
        <p:spPr>
          <a:xfrm>
            <a:off x="8324890" y="3624883"/>
            <a:ext cx="3411652" cy="2405178"/>
          </a:xfrm>
          <a:prstGeom prst="rect">
            <a:avLst/>
          </a:prstGeom>
        </p:spPr>
      </p:pic>
      <p:sp>
        <p:nvSpPr>
          <p:cNvPr id="4" name="Textfeld 3">
            <a:extLst>
              <a:ext uri="{FF2B5EF4-FFF2-40B4-BE49-F238E27FC236}">
                <a16:creationId xmlns:a16="http://schemas.microsoft.com/office/drawing/2014/main" id="{285F943E-D07C-C3C4-7C53-F51095397FAF}"/>
              </a:ext>
            </a:extLst>
          </p:cNvPr>
          <p:cNvSpPr txBox="1"/>
          <p:nvPr/>
        </p:nvSpPr>
        <p:spPr bwMode="auto">
          <a:xfrm>
            <a:off x="8324890" y="6030061"/>
            <a:ext cx="2015710"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Foto: Heidelberg School of Education</a:t>
            </a:r>
          </a:p>
        </p:txBody>
      </p:sp>
      <p:sp>
        <p:nvSpPr>
          <p:cNvPr id="11" name="Inhaltsplatzhalter 1">
            <a:extLst>
              <a:ext uri="{FF2B5EF4-FFF2-40B4-BE49-F238E27FC236}">
                <a16:creationId xmlns:a16="http://schemas.microsoft.com/office/drawing/2014/main" id="{EC2217FF-D2B3-497B-8FD3-DF15A0DC50A7}"/>
              </a:ext>
            </a:extLst>
          </p:cNvPr>
          <p:cNvSpPr>
            <a:spLocks noGrp="1"/>
          </p:cNvSpPr>
          <p:nvPr>
            <p:ph idx="1"/>
          </p:nvPr>
        </p:nvSpPr>
        <p:spPr>
          <a:xfrm>
            <a:off x="1316258" y="1070043"/>
            <a:ext cx="9534084" cy="5109681"/>
          </a:xfrm>
        </p:spPr>
        <p:txBody>
          <a:bodyPr/>
          <a:lstStyle/>
          <a:p>
            <a:pPr>
              <a:lnSpc>
                <a:spcPct val="100000"/>
              </a:lnSpc>
            </a:pPr>
            <a:r>
              <a:rPr lang="de-DE" sz="3200" dirty="0">
                <a:solidFill>
                  <a:srgbClr val="00AC88"/>
                </a:solidFill>
                <a:latin typeface="+mj-lt"/>
                <a:ea typeface="Calibri Light"/>
                <a:cs typeface="Calibri Light"/>
              </a:rPr>
              <a:t>Herzlich willkommen!</a:t>
            </a:r>
            <a:br>
              <a:rPr lang="de-DE" sz="3200" dirty="0">
                <a:solidFill>
                  <a:srgbClr val="00AC88"/>
                </a:solidFill>
                <a:latin typeface="+mj-lt"/>
                <a:ea typeface="Calibri Light"/>
                <a:cs typeface="Calibri Light"/>
              </a:rPr>
            </a:br>
            <a:endParaRPr lang="de-DE" sz="3200" dirty="0">
              <a:solidFill>
                <a:srgbClr val="00AC88"/>
              </a:solidFill>
              <a:latin typeface="+mj-lt"/>
              <a:ea typeface="Calibri Light"/>
              <a:cs typeface="Calibri Light"/>
            </a:endParaRPr>
          </a:p>
          <a:p>
            <a:pPr>
              <a:lnSpc>
                <a:spcPct val="100000"/>
              </a:lnSpc>
            </a:pPr>
            <a:r>
              <a:rPr lang="de-DE" sz="3200" dirty="0">
                <a:solidFill>
                  <a:schemeClr val="bg1"/>
                </a:solidFill>
                <a:latin typeface="Kantumruy Pro Medium" pitchFamily="2" charset="0"/>
                <a:ea typeface="Calibri Light"/>
                <a:cs typeface="Kantumruy Pro Medium" pitchFamily="2" charset="0"/>
              </a:rPr>
              <a:t>„Funktionaler Zusammenhang“ – ein Fortbildungsmodul für die Sekundarstufe I</a:t>
            </a:r>
          </a:p>
          <a:p>
            <a:pPr>
              <a:lnSpc>
                <a:spcPct val="100000"/>
              </a:lnSpc>
            </a:pPr>
            <a:endParaRPr lang="de-DE" sz="2400" dirty="0">
              <a:solidFill>
                <a:schemeClr val="accent1">
                  <a:lumMod val="75000"/>
                </a:schemeClr>
              </a:solidFill>
              <a:latin typeface="+mj-lt"/>
              <a:ea typeface="Calibri Light"/>
              <a:cs typeface="Calibri Light"/>
            </a:endParaRPr>
          </a:p>
          <a:p>
            <a:pPr>
              <a:lnSpc>
                <a:spcPct val="100000"/>
              </a:lnSpc>
            </a:pPr>
            <a:r>
              <a:rPr lang="de-DE" sz="2400" dirty="0">
                <a:latin typeface="Kantumruy Pro Medium" pitchFamily="2" charset="0"/>
                <a:ea typeface="Calibri Light"/>
                <a:cs typeface="Kantumruy Pro Medium" pitchFamily="2" charset="0"/>
              </a:rPr>
              <a:t>Baustein 3 </a:t>
            </a:r>
          </a:p>
          <a:p>
            <a:endParaRPr lang="de-DE" sz="1600" dirty="0">
              <a:latin typeface="+mj-lt"/>
              <a:ea typeface="Calibri Light"/>
              <a:cs typeface="Calibri Light"/>
            </a:endParaRPr>
          </a:p>
          <a:p>
            <a:endParaRPr lang="de-DE" sz="2400" dirty="0">
              <a:latin typeface="+mj-lt"/>
              <a:ea typeface="Calibri Light"/>
              <a:cs typeface="Calibri Light"/>
            </a:endParaRPr>
          </a:p>
          <a:p>
            <a:r>
              <a:rPr lang="de-DE" sz="2100" dirty="0">
                <a:latin typeface="+mj-lt"/>
                <a:ea typeface="Calibri Light"/>
                <a:cs typeface="Calibri Light"/>
              </a:rPr>
              <a:t>Florian Bogda, Elif Özel, Markus Vogel, Marita Friesen</a:t>
            </a:r>
          </a:p>
          <a:p>
            <a:pPr>
              <a:lnSpc>
                <a:spcPct val="100000"/>
              </a:lnSpc>
            </a:pPr>
            <a:r>
              <a:rPr lang="de-DE" sz="1600" dirty="0">
                <a:latin typeface="+mj-lt"/>
                <a:ea typeface="Calibri Light"/>
                <a:cs typeface="Calibri Light"/>
              </a:rPr>
              <a:t>Pädagogische Hochschule Heidelberg, Heidelberg School of Education, </a:t>
            </a:r>
            <a:br>
              <a:rPr lang="de-DE" sz="1600" dirty="0">
                <a:latin typeface="+mj-lt"/>
                <a:ea typeface="Calibri Light"/>
                <a:cs typeface="Calibri Light"/>
              </a:rPr>
            </a:br>
            <a:r>
              <a:rPr lang="de-DE" sz="1600" dirty="0" err="1">
                <a:latin typeface="+mj-lt"/>
                <a:ea typeface="Calibri Light"/>
                <a:cs typeface="Calibri Light"/>
              </a:rPr>
              <a:t>MINT-ProNeD</a:t>
            </a:r>
            <a:endParaRPr lang="de-DE" sz="1600" dirty="0"/>
          </a:p>
          <a:p>
            <a:endParaRPr lang="de-DE" sz="2000" dirty="0">
              <a:latin typeface="+mj-lt"/>
              <a:ea typeface="Calibri Light"/>
              <a:cs typeface="Calibri Light"/>
            </a:endParaRPr>
          </a:p>
          <a:p>
            <a:endParaRPr lang="de-DE" sz="1600" dirty="0">
              <a:ea typeface="Calibri Light"/>
              <a:cs typeface="Calibri Light"/>
            </a:endParaRPr>
          </a:p>
          <a:p>
            <a:endParaRPr lang="de-DE" sz="1600" dirty="0">
              <a:ea typeface="Calibri Light"/>
              <a:cs typeface="Calibri Light"/>
            </a:endParaRPr>
          </a:p>
          <a:p>
            <a:endParaRPr lang="de-DE" sz="1600" dirty="0">
              <a:ea typeface="Calibri Light"/>
              <a:cs typeface="Arial"/>
            </a:endParaRPr>
          </a:p>
          <a:p>
            <a:endParaRPr lang="de-DE" sz="1600" dirty="0">
              <a:latin typeface="Arial"/>
              <a:ea typeface="Calibri Light"/>
              <a:cs typeface="Arial"/>
            </a:endParaRPr>
          </a:p>
          <a:p>
            <a:endParaRPr lang="de-DE" dirty="0"/>
          </a:p>
        </p:txBody>
      </p:sp>
    </p:spTree>
    <p:extLst>
      <p:ext uri="{BB962C8B-B14F-4D97-AF65-F5344CB8AC3E}">
        <p14:creationId xmlns:p14="http://schemas.microsoft.com/office/powerpoint/2010/main" val="1468552315"/>
      </p:ext>
    </p:extLst>
  </p:cSld>
  <p:clrMapOvr>
    <a:masterClrMapping/>
  </p:clrMapOvr>
  <mc:AlternateContent xmlns:mc="http://schemas.openxmlformats.org/markup-compatibility/2006" xmlns:p14="http://schemas.microsoft.com/office/powerpoint/2010/main">
    <mc:Choice Requires="p14">
      <p:transition spd="slow" p14:dur="2000" advTm="22069"/>
    </mc:Choice>
    <mc:Fallback xmlns="">
      <p:transition spd="slow" advTm="22069"/>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FC99-AF1D-A907-7AC6-388D016A2F72}"/>
            </a:ext>
          </a:extLst>
        </p:cNvPr>
        <p:cNvGrpSpPr/>
        <p:nvPr/>
      </p:nvGrpSpPr>
      <p:grpSpPr>
        <a:xfrm>
          <a:off x="0" y="0"/>
          <a:ext cx="0" cy="0"/>
          <a:chOff x="0" y="0"/>
          <a:chExt cx="0" cy="0"/>
        </a:xfrm>
      </p:grpSpPr>
      <p:sp>
        <p:nvSpPr>
          <p:cNvPr id="8" name="Foliennummernplatzhalter 4">
            <a:extLst>
              <a:ext uri="{FF2B5EF4-FFF2-40B4-BE49-F238E27FC236}">
                <a16:creationId xmlns:a16="http://schemas.microsoft.com/office/drawing/2014/main" id="{01438C33-0699-418A-A0D6-47D20A2F2898}"/>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20</a:t>
            </a:fld>
            <a:endParaRPr lang="de-DE" dirty="0"/>
          </a:p>
        </p:txBody>
      </p:sp>
      <p:grpSp>
        <p:nvGrpSpPr>
          <p:cNvPr id="5" name="Gruppieren 4">
            <a:extLst>
              <a:ext uri="{FF2B5EF4-FFF2-40B4-BE49-F238E27FC236}">
                <a16:creationId xmlns:a16="http://schemas.microsoft.com/office/drawing/2014/main" id="{8652572E-962F-4846-A465-5FF604B88C38}"/>
              </a:ext>
            </a:extLst>
          </p:cNvPr>
          <p:cNvGrpSpPr/>
          <p:nvPr/>
        </p:nvGrpSpPr>
        <p:grpSpPr>
          <a:xfrm>
            <a:off x="334572" y="1692532"/>
            <a:ext cx="11514627" cy="3715726"/>
            <a:chOff x="492519" y="1692532"/>
            <a:chExt cx="11514627" cy="3715726"/>
          </a:xfrm>
        </p:grpSpPr>
        <p:pic>
          <p:nvPicPr>
            <p:cNvPr id="2" name="Grafik 1" descr="Ein Bild, das Text, Screenshot, Schrift, Diagramm enthält.&#10;&#10;KI-generierte Inhalte können fehlerhaft sein.">
              <a:extLst>
                <a:ext uri="{FF2B5EF4-FFF2-40B4-BE49-F238E27FC236}">
                  <a16:creationId xmlns:a16="http://schemas.microsoft.com/office/drawing/2014/main" id="{52D1932C-E6AE-0F8E-2092-882D3CB3EE97}"/>
                </a:ext>
              </a:extLst>
            </p:cNvPr>
            <p:cNvPicPr>
              <a:picLocks noChangeAspect="1"/>
            </p:cNvPicPr>
            <p:nvPr/>
          </p:nvPicPr>
          <p:blipFill>
            <a:blip r:embed="rId3"/>
            <a:stretch>
              <a:fillRect/>
            </a:stretch>
          </p:blipFill>
          <p:spPr>
            <a:xfrm>
              <a:off x="5748470" y="1692532"/>
              <a:ext cx="6258676" cy="3544148"/>
            </a:xfrm>
            <a:prstGeom prst="rect">
              <a:avLst/>
            </a:prstGeom>
          </p:spPr>
        </p:pic>
        <p:pic>
          <p:nvPicPr>
            <p:cNvPr id="3" name="Grafik 2" descr="Ein Bild, das Text, Screenshot, Schrift, Zahl enthält.&#10;&#10;KI-generierte Inhalte können fehlerhaft sein.">
              <a:extLst>
                <a:ext uri="{FF2B5EF4-FFF2-40B4-BE49-F238E27FC236}">
                  <a16:creationId xmlns:a16="http://schemas.microsoft.com/office/drawing/2014/main" id="{12D1908E-B9CA-8212-205C-D5DC06B057E9}"/>
                </a:ext>
              </a:extLst>
            </p:cNvPr>
            <p:cNvPicPr>
              <a:picLocks noChangeAspect="1"/>
            </p:cNvPicPr>
            <p:nvPr/>
          </p:nvPicPr>
          <p:blipFill>
            <a:blip r:embed="rId4"/>
            <a:stretch>
              <a:fillRect/>
            </a:stretch>
          </p:blipFill>
          <p:spPr>
            <a:xfrm>
              <a:off x="492519" y="1713314"/>
              <a:ext cx="5071872" cy="1981934"/>
            </a:xfrm>
            <a:prstGeom prst="rect">
              <a:avLst/>
            </a:prstGeom>
          </p:spPr>
        </p:pic>
        <p:sp>
          <p:nvSpPr>
            <p:cNvPr id="4" name="Textfeld 3">
              <a:extLst>
                <a:ext uri="{FF2B5EF4-FFF2-40B4-BE49-F238E27FC236}">
                  <a16:creationId xmlns:a16="http://schemas.microsoft.com/office/drawing/2014/main" id="{A7D87705-7C67-AA25-0919-DD783E4B0D70}"/>
                </a:ext>
              </a:extLst>
            </p:cNvPr>
            <p:cNvSpPr txBox="1"/>
            <p:nvPr/>
          </p:nvSpPr>
          <p:spPr bwMode="auto">
            <a:xfrm>
              <a:off x="5748470" y="5215898"/>
              <a:ext cx="5115087"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Abbildungen: Screenshots Diagnoseaufgaben Der Flohmarkt; Material für Lehrkräfte</a:t>
              </a:r>
            </a:p>
          </p:txBody>
        </p:sp>
      </p:grpSp>
      <p:sp>
        <p:nvSpPr>
          <p:cNvPr id="9" name="Textfeld 6">
            <a:extLst>
              <a:ext uri="{FF2B5EF4-FFF2-40B4-BE49-F238E27FC236}">
                <a16:creationId xmlns:a16="http://schemas.microsoft.com/office/drawing/2014/main" id="{3302B531-2BF0-46B0-B701-C7CF63FD5657}"/>
              </a:ext>
            </a:extLst>
          </p:cNvPr>
          <p:cNvSpPr txBox="1"/>
          <p:nvPr/>
        </p:nvSpPr>
        <p:spPr bwMode="auto">
          <a:xfrm>
            <a:off x="492519" y="320074"/>
            <a:ext cx="10289088" cy="99411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prstTxWarp prst="textNoShape">
              <a:avLst/>
            </a:prstTxWarp>
            <a:spAutoFit/>
          </a:bodyPr>
          <a:lstStyle/>
          <a:p>
            <a:pPr>
              <a:lnSpc>
                <a:spcPct val="107000"/>
              </a:lnSpc>
              <a:spcAft>
                <a:spcPts val="1067"/>
              </a:spcAft>
            </a:pPr>
            <a:r>
              <a:rPr lang="de-DE" sz="2800" b="1" dirty="0">
                <a:solidFill>
                  <a:schemeClr val="bg1"/>
                </a:solidFill>
                <a:latin typeface="+mj-lt"/>
                <a:ea typeface="Calibri"/>
                <a:cs typeface="Times New Roman"/>
              </a:rPr>
              <a:t>Aktivität II: Wir analysieren die Produkte unserer Schülerinnen und Schüler</a:t>
            </a:r>
            <a:endParaRPr lang="de-DE" sz="2800" dirty="0">
              <a:solidFill>
                <a:schemeClr val="bg1"/>
              </a:solidFill>
            </a:endParaRPr>
          </a:p>
        </p:txBody>
      </p:sp>
    </p:spTree>
    <p:extLst>
      <p:ext uri="{BB962C8B-B14F-4D97-AF65-F5344CB8AC3E}">
        <p14:creationId xmlns:p14="http://schemas.microsoft.com/office/powerpoint/2010/main" val="2979849444"/>
      </p:ext>
    </p:extLst>
  </p:cSld>
  <p:clrMapOvr>
    <a:masterClrMapping/>
  </p:clrMapOvr>
  <mc:AlternateContent xmlns:mc="http://schemas.openxmlformats.org/markup-compatibility/2006" xmlns:p14="http://schemas.microsoft.com/office/powerpoint/2010/main">
    <mc:Choice Requires="p14">
      <p:transition spd="slow" p14:dur="2000" advTm="40725"/>
    </mc:Choice>
    <mc:Fallback xmlns="">
      <p:transition spd="slow" advTm="40725"/>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24D5E-7AE5-C6FC-6A75-1BAB787ED0E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667BFA7-E53C-87D4-6A50-7EAB4F3075A7}"/>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Verstehensgrundlagen beim Sprechen über Funktionale Zusammenhänge</a:t>
            </a:r>
            <a:br>
              <a:rPr lang="de-DE" sz="2400" b="1" dirty="0">
                <a:solidFill>
                  <a:schemeClr val="bg1"/>
                </a:solidFill>
                <a:latin typeface="+mj-lt"/>
                <a:cs typeface="Arial"/>
              </a:rPr>
            </a:br>
            <a:r>
              <a:rPr lang="de-DE" sz="2400" dirty="0">
                <a:solidFill>
                  <a:schemeClr val="bg1"/>
                </a:solidFill>
                <a:latin typeface="+mj-lt"/>
                <a:cs typeface="Arial"/>
              </a:rPr>
              <a:t>Schülerinnen und Schüler/</a:t>
            </a:r>
            <a:r>
              <a:rPr lang="de-DE" sz="2400" dirty="0">
                <a:solidFill>
                  <a:srgbClr val="00725B"/>
                </a:solidFill>
                <a:latin typeface="+mj-lt"/>
                <a:cs typeface="Arial"/>
              </a:rPr>
              <a:t>Lehrkräfte</a:t>
            </a:r>
            <a:br>
              <a:rPr lang="de-DE" sz="1500" b="1" dirty="0">
                <a:solidFill>
                  <a:schemeClr val="bg1"/>
                </a:solidFill>
                <a:latin typeface="+mj-lt"/>
                <a:cs typeface="Arial"/>
              </a:rPr>
            </a:br>
            <a:r>
              <a:rPr lang="de-DE" sz="1500" dirty="0">
                <a:solidFill>
                  <a:schemeClr val="bg1"/>
                </a:solidFill>
                <a:latin typeface="+mj-lt"/>
                <a:cs typeface="Arial"/>
              </a:rPr>
              <a:t>Kempen &amp; Zindel, 2022</a:t>
            </a:r>
            <a:endParaRPr lang="de-DE" sz="1500" dirty="0">
              <a:solidFill>
                <a:schemeClr val="bg1"/>
              </a:solidFill>
              <a:latin typeface="+mj-lt"/>
            </a:endParaRPr>
          </a:p>
        </p:txBody>
      </p:sp>
      <p:sp>
        <p:nvSpPr>
          <p:cNvPr id="9" name="Titel 1">
            <a:extLst>
              <a:ext uri="{FF2B5EF4-FFF2-40B4-BE49-F238E27FC236}">
                <a16:creationId xmlns:a16="http://schemas.microsoft.com/office/drawing/2014/main" id="{43860D5B-50E8-334E-4837-B0489640D33F}"/>
              </a:ext>
            </a:extLst>
          </p:cNvPr>
          <p:cNvSpPr txBox="1">
            <a:spLocks/>
          </p:cNvSpPr>
          <p:nvPr/>
        </p:nvSpPr>
        <p:spPr>
          <a:xfrm>
            <a:off x="458408" y="4184026"/>
            <a:ext cx="5748430" cy="2100934"/>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buFont typeface="+mj-lt"/>
              <a:buAutoNum type="arabicPeriod"/>
            </a:pPr>
            <a:r>
              <a:rPr lang="de-DE" sz="1800" dirty="0">
                <a:solidFill>
                  <a:srgbClr val="000000"/>
                </a:solidFill>
                <a:effectLst/>
                <a:latin typeface="+mn-lt"/>
                <a:cs typeface="Arial"/>
              </a:rPr>
              <a:t>Wie </a:t>
            </a:r>
            <a:r>
              <a:rPr lang="de-DE" sz="1800" dirty="0">
                <a:solidFill>
                  <a:srgbClr val="000000"/>
                </a:solidFill>
                <a:latin typeface="+mn-lt"/>
                <a:cs typeface="Arial"/>
              </a:rPr>
              <a:t>viele Bücher muss Max verkaufen, um einen Gewinn von 15 € zu erzielen? Schreibe deine Rechnungen auf und begründe sie. </a:t>
            </a:r>
          </a:p>
          <a:p>
            <a:pPr marL="342900" indent="-342900">
              <a:buFont typeface="+mj-lt"/>
              <a:buAutoNum type="arabicPeriod"/>
            </a:pPr>
            <a:r>
              <a:rPr lang="de-DE" sz="1800" dirty="0">
                <a:solidFill>
                  <a:srgbClr val="000000"/>
                </a:solidFill>
                <a:latin typeface="Kantumruy Pro"/>
                <a:cs typeface="Arial"/>
              </a:rPr>
              <a:t>Welchen Gewinn macht Max, wenn er 12 Bücher verkauft? </a:t>
            </a:r>
          </a:p>
          <a:p>
            <a:pPr marL="342900" indent="-342900">
              <a:buFont typeface="+mj-lt"/>
              <a:buAutoNum type="arabicPeriod"/>
            </a:pPr>
            <a:r>
              <a:rPr lang="de-DE" sz="1800" dirty="0">
                <a:solidFill>
                  <a:srgbClr val="000000"/>
                </a:solidFill>
                <a:latin typeface="Kantumruy Pro"/>
                <a:cs typeface="Arial"/>
              </a:rPr>
              <a:t>Wofür stehen die Variablen x und f(x)? </a:t>
            </a:r>
          </a:p>
          <a:p>
            <a:pPr marL="342900" indent="-342900">
              <a:buFont typeface="+mj-lt"/>
              <a:buAutoNum type="arabicPeriod"/>
            </a:pPr>
            <a:r>
              <a:rPr lang="de-DE" sz="1800" dirty="0">
                <a:solidFill>
                  <a:srgbClr val="000000"/>
                </a:solidFill>
                <a:latin typeface="Kantumruy Pro"/>
                <a:cs typeface="Arial"/>
              </a:rPr>
              <a:t>Welche Größe ist abhängig von welcher Größe? </a:t>
            </a:r>
            <a:endParaRPr lang="de-DE" sz="1800" dirty="0">
              <a:solidFill>
                <a:srgbClr val="000000"/>
              </a:solidFill>
              <a:latin typeface="Kantumruy Pro"/>
            </a:endParaRPr>
          </a:p>
        </p:txBody>
      </p:sp>
      <p:pic>
        <p:nvPicPr>
          <p:cNvPr id="10" name="Grafik 9" descr="Ein Bild, das Text, Screenshot, Schrift, Zahl enthält.&#10;&#10;KI-generierte Inhalte können fehlerhaft sein.">
            <a:extLst>
              <a:ext uri="{FF2B5EF4-FFF2-40B4-BE49-F238E27FC236}">
                <a16:creationId xmlns:a16="http://schemas.microsoft.com/office/drawing/2014/main" id="{605565F6-509F-E232-81CB-0846724037C7}"/>
              </a:ext>
            </a:extLst>
          </p:cNvPr>
          <p:cNvPicPr>
            <a:picLocks noChangeAspect="1"/>
          </p:cNvPicPr>
          <p:nvPr/>
        </p:nvPicPr>
        <p:blipFill>
          <a:blip r:embed="rId4"/>
          <a:srcRect l="-142" t="370" r="-337" b="45466"/>
          <a:stretch/>
        </p:blipFill>
        <p:spPr>
          <a:xfrm>
            <a:off x="1396700" y="2019597"/>
            <a:ext cx="9620275" cy="2022991"/>
          </a:xfrm>
          <a:prstGeom prst="rect">
            <a:avLst/>
          </a:prstGeom>
        </p:spPr>
      </p:pic>
      <p:sp>
        <p:nvSpPr>
          <p:cNvPr id="7" name="TextBox 3">
            <a:extLst>
              <a:ext uri="{FF2B5EF4-FFF2-40B4-BE49-F238E27FC236}">
                <a16:creationId xmlns:a16="http://schemas.microsoft.com/office/drawing/2014/main" id="{EFB4C2C3-8009-5954-AAB7-04CC33DE6FD6}"/>
              </a:ext>
            </a:extLst>
          </p:cNvPr>
          <p:cNvSpPr txBox="1"/>
          <p:nvPr/>
        </p:nvSpPr>
        <p:spPr>
          <a:xfrm>
            <a:off x="6483926" y="4184026"/>
            <a:ext cx="5249665" cy="1754326"/>
          </a:xfrm>
          <a:prstGeom prst="rect">
            <a:avLst/>
          </a:prstGeom>
          <a:solidFill>
            <a:schemeClr val="tx1"/>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solidFill>
                  <a:srgbClr val="00725B"/>
                </a:solidFill>
                <a:latin typeface="Kantumruy Pro Medium" pitchFamily="2" charset="0"/>
                <a:ea typeface="Calibri"/>
                <a:cs typeface="Kantumruy Pro Medium" pitchFamily="2" charset="0"/>
              </a:rPr>
              <a:t>Arbeitsauftrag</a:t>
            </a:r>
          </a:p>
          <a:p>
            <a:r>
              <a:rPr lang="de-DE" dirty="0">
                <a:solidFill>
                  <a:srgbClr val="00725B"/>
                </a:solidFill>
                <a:latin typeface="+mj-lt"/>
                <a:ea typeface="Calibri"/>
                <a:cs typeface="Calibri"/>
              </a:rPr>
              <a:t>Welche (sprachlich bedingten) Schwierigkeiten würden Sie bei der Bearbeitung dieser Aufgabe bei Ihren Schülerinnen und Schülern vermuten? </a:t>
            </a:r>
          </a:p>
          <a:p>
            <a:r>
              <a:rPr lang="de-DE" dirty="0">
                <a:solidFill>
                  <a:srgbClr val="00725B"/>
                </a:solidFill>
                <a:latin typeface="+mj-lt"/>
                <a:ea typeface="Calibri"/>
                <a:cs typeface="Calibri"/>
              </a:rPr>
              <a:t>Lösen Sie hierfür die Aufgabe zunächst selbst.</a:t>
            </a:r>
          </a:p>
        </p:txBody>
      </p:sp>
      <p:sp>
        <p:nvSpPr>
          <p:cNvPr id="11" name="Foliennummernplatzhalter 4">
            <a:extLst>
              <a:ext uri="{FF2B5EF4-FFF2-40B4-BE49-F238E27FC236}">
                <a16:creationId xmlns:a16="http://schemas.microsoft.com/office/drawing/2014/main" id="{D2AC3E9C-9F0B-4F1D-A3FC-616F0A238228}"/>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21</a:t>
            </a:fld>
            <a:endParaRPr lang="de-DE" dirty="0"/>
          </a:p>
        </p:txBody>
      </p:sp>
    </p:spTree>
    <p:custDataLst>
      <p:tags r:id="rId1"/>
    </p:custDataLst>
    <p:extLst>
      <p:ext uri="{BB962C8B-B14F-4D97-AF65-F5344CB8AC3E}">
        <p14:creationId xmlns:p14="http://schemas.microsoft.com/office/powerpoint/2010/main" val="102017201"/>
      </p:ext>
    </p:extLst>
  </p:cSld>
  <p:clrMapOvr>
    <a:masterClrMapping/>
  </p:clrMapOvr>
  <mc:AlternateContent xmlns:mc="http://schemas.openxmlformats.org/markup-compatibility/2006" xmlns:p14="http://schemas.microsoft.com/office/powerpoint/2010/main">
    <mc:Choice Requires="p14">
      <p:transition spd="slow" p14:dur="2000" advTm="49290"/>
    </mc:Choice>
    <mc:Fallback xmlns="">
      <p:transition spd="slow" advTm="4929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24D5E-7AE5-C6FC-6A75-1BAB787ED0E9}"/>
            </a:ext>
          </a:extLst>
        </p:cNvPr>
        <p:cNvGrpSpPr/>
        <p:nvPr/>
      </p:nvGrpSpPr>
      <p:grpSpPr>
        <a:xfrm>
          <a:off x="0" y="0"/>
          <a:ext cx="0" cy="0"/>
          <a:chOff x="0" y="0"/>
          <a:chExt cx="0" cy="0"/>
        </a:xfrm>
      </p:grpSpPr>
      <p:sp>
        <p:nvSpPr>
          <p:cNvPr id="10" name="Titel 1">
            <a:extLst>
              <a:ext uri="{FF2B5EF4-FFF2-40B4-BE49-F238E27FC236}">
                <a16:creationId xmlns:a16="http://schemas.microsoft.com/office/drawing/2014/main" id="{EC43A98B-51AA-436B-BAF2-E3D2CC27D932}"/>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Verstehensgrundlagen beim Sprechen über Funktionale Zusammenhänge</a:t>
            </a:r>
            <a:br>
              <a:rPr lang="de-DE" sz="3200" b="1" dirty="0">
                <a:solidFill>
                  <a:schemeClr val="bg1"/>
                </a:solidFill>
                <a:latin typeface="+mj-lt"/>
                <a:cs typeface="Arial"/>
              </a:rPr>
            </a:br>
            <a:r>
              <a:rPr lang="de-DE" sz="2400" dirty="0">
                <a:solidFill>
                  <a:schemeClr val="bg1"/>
                </a:solidFill>
                <a:latin typeface="+mj-lt"/>
                <a:cs typeface="Arial"/>
              </a:rPr>
              <a:t>Schülerinnen und Schüler/Lehrkräfte</a:t>
            </a:r>
            <a:br>
              <a:rPr lang="de-DE" sz="2400" b="1" dirty="0">
                <a:solidFill>
                  <a:schemeClr val="bg1"/>
                </a:solidFill>
                <a:latin typeface="+mj-lt"/>
                <a:cs typeface="Arial"/>
              </a:rPr>
            </a:br>
            <a:r>
              <a:rPr lang="de-DE" sz="1500" dirty="0">
                <a:solidFill>
                  <a:schemeClr val="bg1"/>
                </a:solidFill>
                <a:latin typeface="+mj-lt"/>
                <a:cs typeface="Arial"/>
              </a:rPr>
              <a:t>Kempen &amp; Zindel, 2022</a:t>
            </a:r>
            <a:endParaRPr lang="de-DE" sz="1500" dirty="0">
              <a:solidFill>
                <a:schemeClr val="bg1"/>
              </a:solidFill>
              <a:latin typeface="+mj-lt"/>
            </a:endParaRPr>
          </a:p>
        </p:txBody>
      </p:sp>
      <p:sp>
        <p:nvSpPr>
          <p:cNvPr id="11" name="Foliennummernplatzhalter 4">
            <a:extLst>
              <a:ext uri="{FF2B5EF4-FFF2-40B4-BE49-F238E27FC236}">
                <a16:creationId xmlns:a16="http://schemas.microsoft.com/office/drawing/2014/main" id="{D2AC3E9C-9F0B-4F1D-A3FC-616F0A238228}"/>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22</a:t>
            </a:fld>
            <a:endParaRPr lang="de-DE" dirty="0"/>
          </a:p>
        </p:txBody>
      </p:sp>
      <p:sp>
        <p:nvSpPr>
          <p:cNvPr id="3" name="Textfeld 2">
            <a:extLst>
              <a:ext uri="{FF2B5EF4-FFF2-40B4-BE49-F238E27FC236}">
                <a16:creationId xmlns:a16="http://schemas.microsoft.com/office/drawing/2014/main" id="{A92B8F32-8A9A-41F1-B1A6-B6C1B54BF7A9}"/>
              </a:ext>
            </a:extLst>
          </p:cNvPr>
          <p:cNvSpPr txBox="1"/>
          <p:nvPr/>
        </p:nvSpPr>
        <p:spPr>
          <a:xfrm>
            <a:off x="446685" y="1969066"/>
            <a:ext cx="11215308" cy="923330"/>
          </a:xfrm>
          <a:prstGeom prst="rect">
            <a:avLst/>
          </a:prstGeom>
          <a:noFill/>
        </p:spPr>
        <p:txBody>
          <a:bodyPr wrap="square" rtlCol="0">
            <a:spAutoFit/>
          </a:bodyPr>
          <a:lstStyle/>
          <a:p>
            <a:r>
              <a:rPr lang="de-DE" dirty="0">
                <a:solidFill>
                  <a:srgbClr val="00725B"/>
                </a:solidFill>
                <a:latin typeface="+mj-lt"/>
                <a:ea typeface="Calibri"/>
                <a:cs typeface="Calibri"/>
              </a:rPr>
              <a:t>f(x)</a:t>
            </a:r>
            <a:r>
              <a:rPr lang="de-DE" dirty="0">
                <a:solidFill>
                  <a:schemeClr val="bg1"/>
                </a:solidFill>
                <a:latin typeface="+mj-lt"/>
                <a:ea typeface="Calibri"/>
                <a:cs typeface="Calibri"/>
              </a:rPr>
              <a:t>=</a:t>
            </a:r>
            <a:r>
              <a:rPr lang="de-DE" b="0" dirty="0">
                <a:solidFill>
                  <a:schemeClr val="bg1"/>
                </a:solidFill>
                <a:latin typeface="+mj-lt"/>
              </a:rPr>
              <a:t>0,5</a:t>
            </a:r>
            <a:r>
              <a:rPr lang="de-DE" dirty="0">
                <a:solidFill>
                  <a:schemeClr val="accent2"/>
                </a:solidFill>
                <a:latin typeface="+mj-lt"/>
                <a:ea typeface="Calibri"/>
                <a:cs typeface="Calibri"/>
              </a:rPr>
              <a:t>x</a:t>
            </a:r>
            <a:r>
              <a:rPr lang="de-DE" b="0" dirty="0">
                <a:solidFill>
                  <a:schemeClr val="bg1"/>
                </a:solidFill>
                <a:latin typeface="+mj-lt"/>
              </a:rPr>
              <a:t>+2,5</a:t>
            </a:r>
          </a:p>
          <a:p>
            <a:r>
              <a:rPr lang="de-DE" dirty="0">
                <a:solidFill>
                  <a:srgbClr val="00725B"/>
                </a:solidFill>
                <a:latin typeface="+mj-lt"/>
                <a:ea typeface="Calibri"/>
                <a:cs typeface="Calibri"/>
              </a:rPr>
              <a:t>f(x)</a:t>
            </a:r>
            <a:r>
              <a:rPr lang="de-DE" dirty="0">
                <a:solidFill>
                  <a:schemeClr val="bg1"/>
                </a:solidFill>
                <a:latin typeface="+mj-lt"/>
                <a:ea typeface="Calibri"/>
                <a:cs typeface="Calibri"/>
              </a:rPr>
              <a:t>: </a:t>
            </a:r>
            <a:r>
              <a:rPr lang="de-DE" dirty="0">
                <a:solidFill>
                  <a:schemeClr val="bg1"/>
                </a:solidFill>
                <a:latin typeface="+mj-lt"/>
              </a:rPr>
              <a:t>abhängige Größe (hier: Anzahl der Bücher)</a:t>
            </a:r>
          </a:p>
          <a:p>
            <a:r>
              <a:rPr lang="de-DE" dirty="0">
                <a:solidFill>
                  <a:schemeClr val="accent2"/>
                </a:solidFill>
                <a:latin typeface="+mj-lt"/>
                <a:ea typeface="Calibri"/>
                <a:cs typeface="Calibri"/>
              </a:rPr>
              <a:t>x</a:t>
            </a:r>
            <a:r>
              <a:rPr lang="de-DE" b="0" dirty="0">
                <a:solidFill>
                  <a:schemeClr val="bg1"/>
                </a:solidFill>
                <a:latin typeface="+mj-lt"/>
              </a:rPr>
              <a:t>: unabhängige Größe (hier: Gewinn)</a:t>
            </a:r>
          </a:p>
        </p:txBody>
      </p:sp>
      <p:sp>
        <p:nvSpPr>
          <p:cNvPr id="13" name="Textfeld 12">
            <a:extLst>
              <a:ext uri="{FF2B5EF4-FFF2-40B4-BE49-F238E27FC236}">
                <a16:creationId xmlns:a16="http://schemas.microsoft.com/office/drawing/2014/main" id="{C207BDC3-5CC8-4EF9-A3D2-7205DDD332C9}"/>
              </a:ext>
            </a:extLst>
          </p:cNvPr>
          <p:cNvSpPr txBox="1"/>
          <p:nvPr/>
        </p:nvSpPr>
        <p:spPr>
          <a:xfrm>
            <a:off x="446685" y="2969015"/>
            <a:ext cx="11215308" cy="3323987"/>
          </a:xfrm>
          <a:prstGeom prst="rect">
            <a:avLst/>
          </a:prstGeom>
          <a:noFill/>
        </p:spPr>
        <p:txBody>
          <a:bodyPr wrap="square">
            <a:spAutoFit/>
          </a:bodyPr>
          <a:lstStyle/>
          <a:p>
            <a:r>
              <a:rPr lang="de-DE" dirty="0">
                <a:solidFill>
                  <a:srgbClr val="000000"/>
                </a:solidFill>
                <a:effectLst/>
                <a:latin typeface="+mj-lt"/>
                <a:cs typeface="Arial"/>
              </a:rPr>
              <a:t>1. Wie </a:t>
            </a:r>
            <a:r>
              <a:rPr lang="de-DE" dirty="0">
                <a:solidFill>
                  <a:srgbClr val="000000"/>
                </a:solidFill>
                <a:latin typeface="+mj-lt"/>
                <a:cs typeface="Arial"/>
              </a:rPr>
              <a:t>viele Bücher muss Max verkaufen, um einen Gewinn von 15 € zu erzielen? Schreibe deine Rechnungen auf und begründe sie. </a:t>
            </a:r>
            <a:endParaRPr lang="de-DE" sz="1000" dirty="0">
              <a:solidFill>
                <a:schemeClr val="bg1"/>
              </a:solidFill>
              <a:latin typeface="Kantumruy Pro Medium" pitchFamily="2" charset="0"/>
              <a:cs typeface="Kantumruy Pro Medium" pitchFamily="2" charset="0"/>
            </a:endParaRPr>
          </a:p>
          <a:p>
            <a:r>
              <a:rPr lang="de-DE" dirty="0">
                <a:solidFill>
                  <a:schemeClr val="bg1"/>
                </a:solidFill>
                <a:latin typeface="Kantumruy Pro Medium" pitchFamily="2" charset="0"/>
                <a:cs typeface="Kantumruy Pro Medium" pitchFamily="2" charset="0"/>
              </a:rPr>
              <a:t>Rechnung: </a:t>
            </a:r>
          </a:p>
          <a:p>
            <a:r>
              <a:rPr lang="de-DE" b="0" dirty="0">
                <a:solidFill>
                  <a:schemeClr val="bg1"/>
                </a:solidFill>
                <a:latin typeface="+mj-lt"/>
              </a:rPr>
              <a:t>f(15)=0,5*15+2,5</a:t>
            </a:r>
            <a:br>
              <a:rPr lang="de-DE" b="0" dirty="0">
                <a:solidFill>
                  <a:schemeClr val="bg1"/>
                </a:solidFill>
                <a:latin typeface="+mj-lt"/>
              </a:rPr>
            </a:br>
            <a:r>
              <a:rPr lang="de-DE" b="0" dirty="0">
                <a:solidFill>
                  <a:schemeClr val="bg1"/>
                </a:solidFill>
                <a:latin typeface="+mj-lt"/>
              </a:rPr>
              <a:t>f(15)=10</a:t>
            </a:r>
          </a:p>
          <a:p>
            <a:r>
              <a:rPr lang="de-DE" b="0" dirty="0">
                <a:solidFill>
                  <a:schemeClr val="bg1"/>
                </a:solidFill>
                <a:latin typeface="Kantumruy Pro Medium" pitchFamily="2" charset="0"/>
                <a:cs typeface="Kantumruy Pro Medium" pitchFamily="2" charset="0"/>
              </a:rPr>
              <a:t>Antwort:</a:t>
            </a:r>
            <a:r>
              <a:rPr lang="de-DE" b="0" dirty="0">
                <a:solidFill>
                  <a:schemeClr val="bg1"/>
                </a:solidFill>
                <a:latin typeface="+mj-lt"/>
              </a:rPr>
              <a:t> Max muss 10 Bücher verkaufen, um 15€ Gewinn zu machen</a:t>
            </a:r>
          </a:p>
          <a:p>
            <a:endParaRPr lang="de-DE" sz="1200" dirty="0">
              <a:solidFill>
                <a:srgbClr val="000000"/>
              </a:solidFill>
              <a:latin typeface="+mj-lt"/>
              <a:cs typeface="Arial"/>
            </a:endParaRPr>
          </a:p>
          <a:p>
            <a:r>
              <a:rPr lang="de-DE" dirty="0">
                <a:solidFill>
                  <a:srgbClr val="000000"/>
                </a:solidFill>
                <a:latin typeface="+mj-lt"/>
                <a:cs typeface="Arial"/>
              </a:rPr>
              <a:t>2. Welchen Gewinn macht Max, wenn er 12 Bücher verkauft? </a:t>
            </a:r>
            <a:endParaRPr lang="de-DE" sz="1000" dirty="0">
              <a:solidFill>
                <a:schemeClr val="bg1"/>
              </a:solidFill>
              <a:latin typeface="Kantumruy Pro Medium" pitchFamily="2" charset="0"/>
              <a:cs typeface="Kantumruy Pro Medium" pitchFamily="2" charset="0"/>
            </a:endParaRPr>
          </a:p>
          <a:p>
            <a:r>
              <a:rPr lang="de-DE" dirty="0">
                <a:solidFill>
                  <a:schemeClr val="bg1"/>
                </a:solidFill>
                <a:latin typeface="Kantumruy Pro Medium" pitchFamily="2" charset="0"/>
                <a:cs typeface="Kantumruy Pro Medium" pitchFamily="2" charset="0"/>
              </a:rPr>
              <a:t>Rechnung: </a:t>
            </a:r>
          </a:p>
          <a:p>
            <a:r>
              <a:rPr lang="de-DE" b="0" dirty="0">
                <a:solidFill>
                  <a:schemeClr val="bg1"/>
                </a:solidFill>
                <a:latin typeface="+mj-lt"/>
              </a:rPr>
              <a:t>12=0,5*x+2,5</a:t>
            </a:r>
            <a:br>
              <a:rPr lang="de-DE" b="0" dirty="0">
                <a:solidFill>
                  <a:schemeClr val="bg1"/>
                </a:solidFill>
                <a:latin typeface="+mj-lt"/>
              </a:rPr>
            </a:br>
            <a:r>
              <a:rPr lang="de-DE" b="0" dirty="0">
                <a:solidFill>
                  <a:schemeClr val="bg1"/>
                </a:solidFill>
                <a:latin typeface="+mj-lt"/>
              </a:rPr>
              <a:t>x=19</a:t>
            </a:r>
          </a:p>
          <a:p>
            <a:r>
              <a:rPr lang="de-DE" b="0" dirty="0">
                <a:solidFill>
                  <a:schemeClr val="bg1"/>
                </a:solidFill>
                <a:latin typeface="Kantumruy Pro Medium" pitchFamily="2" charset="0"/>
                <a:cs typeface="Kantumruy Pro Medium" pitchFamily="2" charset="0"/>
              </a:rPr>
              <a:t>Antwort:</a:t>
            </a:r>
            <a:r>
              <a:rPr lang="de-DE" b="0" dirty="0">
                <a:solidFill>
                  <a:schemeClr val="bg1"/>
                </a:solidFill>
                <a:latin typeface="+mj-lt"/>
              </a:rPr>
              <a:t> Max macht bei 12 verkauften Bücher einen Gewinn von 19 €!</a:t>
            </a:r>
          </a:p>
        </p:txBody>
      </p:sp>
    </p:spTree>
    <p:extLst>
      <p:ext uri="{BB962C8B-B14F-4D97-AF65-F5344CB8AC3E}">
        <p14:creationId xmlns:p14="http://schemas.microsoft.com/office/powerpoint/2010/main" val="2179943698"/>
      </p:ext>
    </p:extLst>
  </p:cSld>
  <p:clrMapOvr>
    <a:masterClrMapping/>
  </p:clrMapOvr>
  <mc:AlternateContent xmlns:mc="http://schemas.openxmlformats.org/markup-compatibility/2006" xmlns:p14="http://schemas.microsoft.com/office/powerpoint/2010/main">
    <mc:Choice Requires="p14">
      <p:transition spd="slow" p14:dur="2000" advTm="120224"/>
    </mc:Choice>
    <mc:Fallback xmlns="">
      <p:transition spd="slow" advTm="120224"/>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30E03-5C78-1E80-A159-9844CBDD06A8}"/>
            </a:ext>
          </a:extLst>
        </p:cNvPr>
        <p:cNvGrpSpPr/>
        <p:nvPr/>
      </p:nvGrpSpPr>
      <p:grpSpPr>
        <a:xfrm>
          <a:off x="0" y="0"/>
          <a:ext cx="0" cy="0"/>
          <a:chOff x="0" y="0"/>
          <a:chExt cx="0" cy="0"/>
        </a:xfrm>
      </p:grpSpPr>
      <p:sp>
        <p:nvSpPr>
          <p:cNvPr id="9" name="Titel 1">
            <a:extLst>
              <a:ext uri="{FF2B5EF4-FFF2-40B4-BE49-F238E27FC236}">
                <a16:creationId xmlns:a16="http://schemas.microsoft.com/office/drawing/2014/main" id="{BD02B8CC-CBF5-A7A2-75F7-4CB0049CEEFF}"/>
              </a:ext>
            </a:extLst>
          </p:cNvPr>
          <p:cNvSpPr txBox="1">
            <a:spLocks/>
          </p:cNvSpPr>
          <p:nvPr/>
        </p:nvSpPr>
        <p:spPr>
          <a:xfrm>
            <a:off x="446685" y="2309627"/>
            <a:ext cx="5275456" cy="319339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buFont typeface="+mj-lt"/>
              <a:buAutoNum type="arabicPeriod"/>
            </a:pPr>
            <a:r>
              <a:rPr lang="de-DE" sz="1900" b="0" i="0" dirty="0">
                <a:solidFill>
                  <a:srgbClr val="000000"/>
                </a:solidFill>
                <a:effectLst/>
                <a:latin typeface="+mj-lt"/>
                <a:cs typeface="Arial"/>
              </a:rPr>
              <a:t>Liegt der Bearbeitung von</a:t>
            </a:r>
            <a:r>
              <a:rPr lang="de-DE" sz="1900" dirty="0">
                <a:solidFill>
                  <a:srgbClr val="000000"/>
                </a:solidFill>
                <a:latin typeface="+mj-lt"/>
                <a:cs typeface="Arial"/>
              </a:rPr>
              <a:t> Noah</a:t>
            </a:r>
            <a:r>
              <a:rPr lang="de-DE" sz="1900" b="0" i="0" dirty="0">
                <a:solidFill>
                  <a:srgbClr val="000000"/>
                </a:solidFill>
                <a:effectLst/>
                <a:latin typeface="+mj-lt"/>
                <a:cs typeface="Arial"/>
              </a:rPr>
              <a:t> eine tragfähige Vorstellung zum funktionalen Denken zugrunde?</a:t>
            </a:r>
            <a:r>
              <a:rPr lang="de-DE" sz="1900" dirty="0">
                <a:solidFill>
                  <a:srgbClr val="000000"/>
                </a:solidFill>
                <a:latin typeface="+mj-lt"/>
                <a:cs typeface="Arial"/>
              </a:rPr>
              <a:t> </a:t>
            </a:r>
            <a:r>
              <a:rPr lang="de-DE" sz="1900" b="0" i="0" dirty="0">
                <a:solidFill>
                  <a:srgbClr val="000000"/>
                </a:solidFill>
                <a:effectLst/>
                <a:latin typeface="+mj-lt"/>
                <a:cs typeface="Arial"/>
              </a:rPr>
              <a:t>Wenn ja, warum? Wenn nein, warum nicht?</a:t>
            </a:r>
          </a:p>
          <a:p>
            <a:pPr marL="457200" indent="-457200">
              <a:buFont typeface="+mj-lt"/>
              <a:buAutoNum type="arabicPeriod"/>
            </a:pPr>
            <a:endParaRPr lang="de-DE" sz="1900" dirty="0">
              <a:solidFill>
                <a:srgbClr val="000000"/>
              </a:solidFill>
              <a:latin typeface="+mj-lt"/>
            </a:endParaRPr>
          </a:p>
          <a:p>
            <a:pPr marL="457200" indent="-457200">
              <a:buFont typeface="+mj-lt"/>
              <a:buAutoNum type="arabicPeriod"/>
            </a:pPr>
            <a:r>
              <a:rPr lang="de-DE" sz="1900" dirty="0">
                <a:solidFill>
                  <a:srgbClr val="000000"/>
                </a:solidFill>
                <a:effectLst/>
                <a:latin typeface="+mj-lt"/>
                <a:cs typeface="Arial"/>
              </a:rPr>
              <a:t>Wie können Sie </a:t>
            </a:r>
            <a:r>
              <a:rPr lang="de-DE" sz="1900" dirty="0">
                <a:solidFill>
                  <a:srgbClr val="000000"/>
                </a:solidFill>
                <a:latin typeface="+mj-lt"/>
                <a:cs typeface="Arial"/>
              </a:rPr>
              <a:t>Noah </a:t>
            </a:r>
            <a:r>
              <a:rPr lang="de-DE" sz="1900" dirty="0">
                <a:solidFill>
                  <a:srgbClr val="000000"/>
                </a:solidFill>
                <a:effectLst/>
                <a:latin typeface="+mj-lt"/>
                <a:cs typeface="Arial"/>
              </a:rPr>
              <a:t>konkret dabei unterstützen, tragfähige Vorstellungen zum funktionalen Denken (weiter) aufzubauen? Formulieren Sie eine passende Anschlussaufgabe und begründen Sie Ihre Überlegungen. </a:t>
            </a:r>
            <a:endParaRPr lang="de-DE" sz="1900" dirty="0">
              <a:solidFill>
                <a:srgbClr val="000000"/>
              </a:solidFill>
              <a:latin typeface="+mj-lt"/>
            </a:endParaRPr>
          </a:p>
          <a:p>
            <a:endParaRPr lang="de-DE" sz="1900" dirty="0">
              <a:solidFill>
                <a:schemeClr val="bg1"/>
              </a:solidFill>
              <a:latin typeface="+mj-lt"/>
              <a:ea typeface="Calibri Light"/>
              <a:cs typeface="Arial"/>
            </a:endParaRPr>
          </a:p>
        </p:txBody>
      </p:sp>
      <p:pic>
        <p:nvPicPr>
          <p:cNvPr id="6" name="Grafik 5" descr="Ein Bild, das Text, Screenshot, Schrift, Diagramm enthält.&#10;&#10;KI-generierte Inhalte können fehlerhaft sein.">
            <a:extLst>
              <a:ext uri="{FF2B5EF4-FFF2-40B4-BE49-F238E27FC236}">
                <a16:creationId xmlns:a16="http://schemas.microsoft.com/office/drawing/2014/main" id="{7FA0D7A1-48C5-07B2-4F87-6D75FC946A78}"/>
              </a:ext>
            </a:extLst>
          </p:cNvPr>
          <p:cNvPicPr>
            <a:picLocks noChangeAspect="1"/>
          </p:cNvPicPr>
          <p:nvPr/>
        </p:nvPicPr>
        <p:blipFill>
          <a:blip r:embed="rId3"/>
          <a:stretch>
            <a:fillRect/>
          </a:stretch>
        </p:blipFill>
        <p:spPr>
          <a:xfrm>
            <a:off x="6625243" y="1760528"/>
            <a:ext cx="4755044" cy="2783457"/>
          </a:xfrm>
          <a:prstGeom prst="rect">
            <a:avLst/>
          </a:prstGeom>
        </p:spPr>
      </p:pic>
      <p:sp>
        <p:nvSpPr>
          <p:cNvPr id="10" name="Foliennummernplatzhalter 4">
            <a:extLst>
              <a:ext uri="{FF2B5EF4-FFF2-40B4-BE49-F238E27FC236}">
                <a16:creationId xmlns:a16="http://schemas.microsoft.com/office/drawing/2014/main" id="{B2053CAF-101C-4924-941F-F024E3538B4D}"/>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23</a:t>
            </a:fld>
            <a:endParaRPr lang="de-DE" dirty="0"/>
          </a:p>
        </p:txBody>
      </p:sp>
      <p:sp>
        <p:nvSpPr>
          <p:cNvPr id="3" name="Textfeld 2">
            <a:extLst>
              <a:ext uri="{FF2B5EF4-FFF2-40B4-BE49-F238E27FC236}">
                <a16:creationId xmlns:a16="http://schemas.microsoft.com/office/drawing/2014/main" id="{6C180BA2-2D98-F72D-DB18-D9EAF97C69C3}"/>
              </a:ext>
            </a:extLst>
          </p:cNvPr>
          <p:cNvSpPr txBox="1"/>
          <p:nvPr/>
        </p:nvSpPr>
        <p:spPr bwMode="auto">
          <a:xfrm>
            <a:off x="6625242" y="4537933"/>
            <a:ext cx="4746213"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Abbildungen: Screenshots Diagnoseaufgaben Der Flohmarkt; Material für Lehrkräfte</a:t>
            </a:r>
          </a:p>
        </p:txBody>
      </p:sp>
      <p:sp>
        <p:nvSpPr>
          <p:cNvPr id="11" name="Titel 1">
            <a:extLst>
              <a:ext uri="{FF2B5EF4-FFF2-40B4-BE49-F238E27FC236}">
                <a16:creationId xmlns:a16="http://schemas.microsoft.com/office/drawing/2014/main" id="{63D0E06B-349E-4328-A912-675CF24ED924}"/>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Verstehensgrundlagen beim Sprechen über Funktionale Zusammenhänge</a:t>
            </a:r>
            <a:br>
              <a:rPr lang="de-DE" sz="2400" b="1" dirty="0">
                <a:solidFill>
                  <a:schemeClr val="bg1"/>
                </a:solidFill>
                <a:latin typeface="+mj-lt"/>
                <a:cs typeface="Arial"/>
              </a:rPr>
            </a:br>
            <a:r>
              <a:rPr lang="de-DE" sz="2400" dirty="0">
                <a:solidFill>
                  <a:schemeClr val="bg1"/>
                </a:solidFill>
                <a:latin typeface="+mj-lt"/>
                <a:cs typeface="Arial"/>
              </a:rPr>
              <a:t>Lehrkräfte</a:t>
            </a:r>
            <a:br>
              <a:rPr lang="de-DE" sz="2400" b="1" dirty="0">
                <a:solidFill>
                  <a:schemeClr val="bg1"/>
                </a:solidFill>
                <a:latin typeface="+mj-lt"/>
                <a:cs typeface="Arial"/>
              </a:rPr>
            </a:br>
            <a:r>
              <a:rPr lang="de-DE" sz="1500" dirty="0">
                <a:solidFill>
                  <a:schemeClr val="bg1"/>
                </a:solidFill>
                <a:latin typeface="+mj-lt"/>
                <a:cs typeface="Arial"/>
              </a:rPr>
              <a:t>Kempen &amp; Zindel, 2022</a:t>
            </a:r>
            <a:endParaRPr lang="de-DE" sz="1500" dirty="0">
              <a:solidFill>
                <a:schemeClr val="bg1"/>
              </a:solidFill>
              <a:latin typeface="+mj-lt"/>
            </a:endParaRPr>
          </a:p>
        </p:txBody>
      </p:sp>
    </p:spTree>
    <p:extLst>
      <p:ext uri="{BB962C8B-B14F-4D97-AF65-F5344CB8AC3E}">
        <p14:creationId xmlns:p14="http://schemas.microsoft.com/office/powerpoint/2010/main" val="2238350060"/>
      </p:ext>
    </p:extLst>
  </p:cSld>
  <p:clrMapOvr>
    <a:masterClrMapping/>
  </p:clrMapOvr>
  <mc:AlternateContent xmlns:mc="http://schemas.openxmlformats.org/markup-compatibility/2006" xmlns:p14="http://schemas.microsoft.com/office/powerpoint/2010/main">
    <mc:Choice Requires="p14">
      <p:transition spd="slow" p14:dur="2000" advTm="52202"/>
    </mc:Choice>
    <mc:Fallback xmlns="">
      <p:transition spd="slow" advTm="52202"/>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B8646-83F8-0DD3-B56F-7F480B05EB99}"/>
            </a:ext>
          </a:extLst>
        </p:cNvPr>
        <p:cNvGrpSpPr/>
        <p:nvPr/>
      </p:nvGrpSpPr>
      <p:grpSpPr>
        <a:xfrm>
          <a:off x="0" y="0"/>
          <a:ext cx="0" cy="0"/>
          <a:chOff x="0" y="0"/>
          <a:chExt cx="0" cy="0"/>
        </a:xfrm>
      </p:grpSpPr>
      <p:pic>
        <p:nvPicPr>
          <p:cNvPr id="12" name="Grafik 11" descr="Ein Bild, das Text, Screenshot, Schrift, Zahl enthält.&#10;&#10;KI-generierte Inhalte können fehlerhaft sein.">
            <a:extLst>
              <a:ext uri="{FF2B5EF4-FFF2-40B4-BE49-F238E27FC236}">
                <a16:creationId xmlns:a16="http://schemas.microsoft.com/office/drawing/2014/main" id="{BD2C9010-3FA5-58DA-D61F-066F40144788}"/>
              </a:ext>
            </a:extLst>
          </p:cNvPr>
          <p:cNvPicPr>
            <a:picLocks noChangeAspect="1"/>
          </p:cNvPicPr>
          <p:nvPr/>
        </p:nvPicPr>
        <p:blipFill>
          <a:blip r:embed="rId3"/>
          <a:srcRect l="-142" t="370" r="-337" b="45466"/>
          <a:stretch/>
        </p:blipFill>
        <p:spPr>
          <a:xfrm>
            <a:off x="1350167" y="3684397"/>
            <a:ext cx="9408536" cy="1835252"/>
          </a:xfrm>
          <a:prstGeom prst="rect">
            <a:avLst/>
          </a:prstGeom>
        </p:spPr>
      </p:pic>
      <p:sp>
        <p:nvSpPr>
          <p:cNvPr id="13" name="Sprechblase: rechteckig mit abgerundeten Ecken 12">
            <a:extLst>
              <a:ext uri="{FF2B5EF4-FFF2-40B4-BE49-F238E27FC236}">
                <a16:creationId xmlns:a16="http://schemas.microsoft.com/office/drawing/2014/main" id="{2DCFCAAD-AD7E-2574-4F36-4A1A88BF4F78}"/>
              </a:ext>
            </a:extLst>
          </p:cNvPr>
          <p:cNvSpPr/>
          <p:nvPr/>
        </p:nvSpPr>
        <p:spPr>
          <a:xfrm>
            <a:off x="1392825" y="1988449"/>
            <a:ext cx="2352136" cy="1331515"/>
          </a:xfrm>
          <a:prstGeom prst="wedgeRoundRectCallou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Es geht um den Gewinn und die Anzahl der Bücher.</a:t>
            </a:r>
          </a:p>
        </p:txBody>
      </p:sp>
      <p:sp>
        <p:nvSpPr>
          <p:cNvPr id="16" name="Sprechblase: oval 15">
            <a:extLst>
              <a:ext uri="{FF2B5EF4-FFF2-40B4-BE49-F238E27FC236}">
                <a16:creationId xmlns:a16="http://schemas.microsoft.com/office/drawing/2014/main" id="{DD84CAC8-7178-F4B3-D82B-0D30079A896A}"/>
              </a:ext>
            </a:extLst>
          </p:cNvPr>
          <p:cNvSpPr/>
          <p:nvPr/>
        </p:nvSpPr>
        <p:spPr>
          <a:xfrm>
            <a:off x="4310532" y="1628117"/>
            <a:ext cx="3257907" cy="1762835"/>
          </a:xfrm>
          <a:prstGeom prst="wedgeEllipseCallou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500" dirty="0"/>
              <a:t>Wenn mehr Gewinn gemacht werden soll, dann erhöht sich die Anzahl der Bücher, die man dafür verkaufen müsste. </a:t>
            </a:r>
          </a:p>
        </p:txBody>
      </p:sp>
      <p:sp>
        <p:nvSpPr>
          <p:cNvPr id="19" name="Sprechblase: rechteckig 18">
            <a:extLst>
              <a:ext uri="{FF2B5EF4-FFF2-40B4-BE49-F238E27FC236}">
                <a16:creationId xmlns:a16="http://schemas.microsoft.com/office/drawing/2014/main" id="{C4844F02-A089-C293-19D5-FA8B0F8ED842}"/>
              </a:ext>
            </a:extLst>
          </p:cNvPr>
          <p:cNvSpPr/>
          <p:nvPr/>
        </p:nvSpPr>
        <p:spPr>
          <a:xfrm>
            <a:off x="7974961" y="2072019"/>
            <a:ext cx="2697192" cy="1245251"/>
          </a:xfrm>
          <a:prstGeom prst="wedgeRectCallou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800" baseline="0" dirty="0">
                <a:solidFill>
                  <a:srgbClr val="FFFFFF"/>
                </a:solidFill>
                <a:latin typeface="Kantumruy Pro"/>
              </a:rPr>
              <a:t>x steht für den Gewinn, f(x) steht für die Anzahl der Bücher, die von x abhängt. </a:t>
            </a:r>
            <a:endParaRPr lang="de-DE" dirty="0"/>
          </a:p>
        </p:txBody>
      </p:sp>
      <p:sp>
        <p:nvSpPr>
          <p:cNvPr id="11" name="Foliennummernplatzhalter 4">
            <a:extLst>
              <a:ext uri="{FF2B5EF4-FFF2-40B4-BE49-F238E27FC236}">
                <a16:creationId xmlns:a16="http://schemas.microsoft.com/office/drawing/2014/main" id="{30265654-76AD-4D01-97E3-56B9027FE22F}"/>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24</a:t>
            </a:fld>
            <a:endParaRPr lang="de-DE" dirty="0"/>
          </a:p>
        </p:txBody>
      </p:sp>
      <p:sp>
        <p:nvSpPr>
          <p:cNvPr id="14" name="Titel 1">
            <a:extLst>
              <a:ext uri="{FF2B5EF4-FFF2-40B4-BE49-F238E27FC236}">
                <a16:creationId xmlns:a16="http://schemas.microsoft.com/office/drawing/2014/main" id="{0F42EF20-3A10-4E82-A989-F9A8F955A21D}"/>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Verstehensgrundlagen beim Sprechen über Funktionale Zusammenhänge</a:t>
            </a:r>
            <a:br>
              <a:rPr lang="de-DE" sz="2400" b="1" dirty="0">
                <a:solidFill>
                  <a:schemeClr val="bg1"/>
                </a:solidFill>
                <a:latin typeface="+mj-lt"/>
                <a:cs typeface="Arial"/>
              </a:rPr>
            </a:br>
            <a:r>
              <a:rPr lang="de-DE" sz="2400" dirty="0">
                <a:solidFill>
                  <a:schemeClr val="bg1"/>
                </a:solidFill>
                <a:latin typeface="+mj-lt"/>
                <a:cs typeface="Arial"/>
              </a:rPr>
              <a:t>Lehrkräfte</a:t>
            </a:r>
            <a:br>
              <a:rPr lang="de-DE" sz="2400" b="1" dirty="0">
                <a:solidFill>
                  <a:schemeClr val="bg1"/>
                </a:solidFill>
                <a:latin typeface="+mj-lt"/>
                <a:cs typeface="Arial"/>
              </a:rPr>
            </a:br>
            <a:r>
              <a:rPr lang="de-DE" sz="1500" dirty="0">
                <a:solidFill>
                  <a:schemeClr val="bg1"/>
                </a:solidFill>
                <a:latin typeface="+mj-lt"/>
                <a:cs typeface="Arial"/>
              </a:rPr>
              <a:t>Kempen &amp; Zindel, 2022</a:t>
            </a:r>
            <a:endParaRPr lang="de-DE" sz="1500" dirty="0">
              <a:solidFill>
                <a:schemeClr val="bg1"/>
              </a:solidFill>
              <a:latin typeface="+mj-lt"/>
            </a:endParaRPr>
          </a:p>
        </p:txBody>
      </p:sp>
    </p:spTree>
    <p:extLst>
      <p:ext uri="{BB962C8B-B14F-4D97-AF65-F5344CB8AC3E}">
        <p14:creationId xmlns:p14="http://schemas.microsoft.com/office/powerpoint/2010/main" val="4258654592"/>
      </p:ext>
    </p:extLst>
  </p:cSld>
  <p:clrMapOvr>
    <a:masterClrMapping/>
  </p:clrMapOvr>
  <mc:AlternateContent xmlns:mc="http://schemas.openxmlformats.org/markup-compatibility/2006" xmlns:p14="http://schemas.microsoft.com/office/powerpoint/2010/main">
    <mc:Choice Requires="p14">
      <p:transition spd="slow" p14:dur="2000" advTm="43306"/>
    </mc:Choice>
    <mc:Fallback xmlns="">
      <p:transition spd="slow" advTm="43306"/>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B8F06-0674-2B2D-B740-E7ED08EC4CBC}"/>
            </a:ext>
          </a:extLst>
        </p:cNvPr>
        <p:cNvGrpSpPr/>
        <p:nvPr/>
      </p:nvGrpSpPr>
      <p:grpSpPr>
        <a:xfrm>
          <a:off x="0" y="0"/>
          <a:ext cx="0" cy="0"/>
          <a:chOff x="0" y="0"/>
          <a:chExt cx="0" cy="0"/>
        </a:xfrm>
      </p:grpSpPr>
      <p:pic>
        <p:nvPicPr>
          <p:cNvPr id="12" name="Grafik 11" descr="Ein Bild, das Text, Screenshot, Schrift, Zahl enthält.&#10;&#10;KI-generierte Inhalte können fehlerhaft sein.">
            <a:extLst>
              <a:ext uri="{FF2B5EF4-FFF2-40B4-BE49-F238E27FC236}">
                <a16:creationId xmlns:a16="http://schemas.microsoft.com/office/drawing/2014/main" id="{A762F6F3-1436-61B3-0EFC-E883F03C65C2}"/>
              </a:ext>
            </a:extLst>
          </p:cNvPr>
          <p:cNvPicPr>
            <a:picLocks noChangeAspect="1"/>
          </p:cNvPicPr>
          <p:nvPr/>
        </p:nvPicPr>
        <p:blipFill>
          <a:blip r:embed="rId3"/>
          <a:srcRect l="-142" t="370" r="-337" b="45466"/>
          <a:stretch/>
        </p:blipFill>
        <p:spPr>
          <a:xfrm>
            <a:off x="1421580" y="3655694"/>
            <a:ext cx="9408536" cy="1839016"/>
          </a:xfrm>
          <a:prstGeom prst="rect">
            <a:avLst/>
          </a:prstGeom>
        </p:spPr>
      </p:pic>
      <p:sp>
        <p:nvSpPr>
          <p:cNvPr id="13" name="Sprechblase: rechteckig mit abgerundeten Ecken 12">
            <a:extLst>
              <a:ext uri="{FF2B5EF4-FFF2-40B4-BE49-F238E27FC236}">
                <a16:creationId xmlns:a16="http://schemas.microsoft.com/office/drawing/2014/main" id="{4340297D-7DAE-B9D5-02DF-D0591DE17ADB}"/>
              </a:ext>
            </a:extLst>
          </p:cNvPr>
          <p:cNvSpPr/>
          <p:nvPr/>
        </p:nvSpPr>
        <p:spPr>
          <a:xfrm>
            <a:off x="1426233" y="1958109"/>
            <a:ext cx="2352136" cy="1331515"/>
          </a:xfrm>
          <a:prstGeom prst="wedgeRoundRectCallou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Es geht um den Gewinn und die Anzahl der Bücher.</a:t>
            </a:r>
          </a:p>
        </p:txBody>
      </p:sp>
      <p:sp>
        <p:nvSpPr>
          <p:cNvPr id="16" name="Sprechblase: oval 15">
            <a:extLst>
              <a:ext uri="{FF2B5EF4-FFF2-40B4-BE49-F238E27FC236}">
                <a16:creationId xmlns:a16="http://schemas.microsoft.com/office/drawing/2014/main" id="{2FB598E0-2A18-9ED3-5C0C-1B2EF0AAEEFD}"/>
              </a:ext>
            </a:extLst>
          </p:cNvPr>
          <p:cNvSpPr/>
          <p:nvPr/>
        </p:nvSpPr>
        <p:spPr>
          <a:xfrm>
            <a:off x="4343940" y="1597777"/>
            <a:ext cx="3257907" cy="1762835"/>
          </a:xfrm>
          <a:prstGeom prst="wedgeEllipseCallou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500" dirty="0"/>
              <a:t>Wenn mehr Gewinn gemacht werden soll, dann erhöht sich die Anzahl der Bücher, die man dafür verkaufen müsste. </a:t>
            </a:r>
          </a:p>
        </p:txBody>
      </p:sp>
      <p:sp>
        <p:nvSpPr>
          <p:cNvPr id="19" name="Sprechblase: rechteckig 18">
            <a:extLst>
              <a:ext uri="{FF2B5EF4-FFF2-40B4-BE49-F238E27FC236}">
                <a16:creationId xmlns:a16="http://schemas.microsoft.com/office/drawing/2014/main" id="{2A00D9A0-C457-1251-81B5-670F53D11F2A}"/>
              </a:ext>
            </a:extLst>
          </p:cNvPr>
          <p:cNvSpPr/>
          <p:nvPr/>
        </p:nvSpPr>
        <p:spPr>
          <a:xfrm>
            <a:off x="8008369" y="2041679"/>
            <a:ext cx="2697192" cy="1245251"/>
          </a:xfrm>
          <a:prstGeom prst="wedgeRectCallou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800" baseline="0" dirty="0">
                <a:solidFill>
                  <a:srgbClr val="FFFFFF"/>
                </a:solidFill>
                <a:latin typeface="Kantumruy Pro"/>
              </a:rPr>
              <a:t>x steht für den Gewinn, f(x) steht für die Anzahl der Bücher, die von x abhängt. </a:t>
            </a:r>
            <a:endParaRPr lang="de-DE" dirty="0"/>
          </a:p>
        </p:txBody>
      </p:sp>
      <p:sp>
        <p:nvSpPr>
          <p:cNvPr id="6" name="Titel 1">
            <a:extLst>
              <a:ext uri="{FF2B5EF4-FFF2-40B4-BE49-F238E27FC236}">
                <a16:creationId xmlns:a16="http://schemas.microsoft.com/office/drawing/2014/main" id="{239FE4BE-A3F5-1CAB-2E82-0A0D1F54C0E4}"/>
              </a:ext>
            </a:extLst>
          </p:cNvPr>
          <p:cNvSpPr txBox="1">
            <a:spLocks/>
          </p:cNvSpPr>
          <p:nvPr/>
        </p:nvSpPr>
        <p:spPr>
          <a:xfrm>
            <a:off x="416803" y="5513626"/>
            <a:ext cx="11418089" cy="694308"/>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de-DE" sz="1900" dirty="0">
                <a:solidFill>
                  <a:srgbClr val="000000"/>
                </a:solidFill>
                <a:latin typeface="Kantumruy Pro"/>
                <a:cs typeface="Arial"/>
              </a:rPr>
              <a:t>Wie müsste die Aufgabe abgeändert werden, sodass aus der abhängigen Variable die unabhängige Variable wird?</a:t>
            </a:r>
            <a:endParaRPr lang="de-DE" sz="1900" dirty="0">
              <a:solidFill>
                <a:srgbClr val="000000"/>
              </a:solidFill>
              <a:effectLst/>
              <a:latin typeface="Kantumruy Pro"/>
            </a:endParaRPr>
          </a:p>
        </p:txBody>
      </p:sp>
      <p:sp>
        <p:nvSpPr>
          <p:cNvPr id="14" name="Foliennummernplatzhalter 4">
            <a:extLst>
              <a:ext uri="{FF2B5EF4-FFF2-40B4-BE49-F238E27FC236}">
                <a16:creationId xmlns:a16="http://schemas.microsoft.com/office/drawing/2014/main" id="{A43E1B85-43C1-4FA8-8B59-4C4F22848CC6}"/>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25</a:t>
            </a:fld>
            <a:endParaRPr lang="de-DE" dirty="0"/>
          </a:p>
        </p:txBody>
      </p:sp>
      <p:sp>
        <p:nvSpPr>
          <p:cNvPr id="15" name="Titel 1">
            <a:extLst>
              <a:ext uri="{FF2B5EF4-FFF2-40B4-BE49-F238E27FC236}">
                <a16:creationId xmlns:a16="http://schemas.microsoft.com/office/drawing/2014/main" id="{B8D983B7-F131-49F4-B787-6164EC85C46B}"/>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Verstehensgrundlagen beim Sprechen über Funktionale Zusammenhänge</a:t>
            </a:r>
            <a:br>
              <a:rPr lang="de-DE" sz="2400" b="1" dirty="0">
                <a:solidFill>
                  <a:schemeClr val="bg1"/>
                </a:solidFill>
                <a:latin typeface="+mj-lt"/>
                <a:cs typeface="Arial"/>
              </a:rPr>
            </a:br>
            <a:r>
              <a:rPr lang="de-DE" sz="2400" dirty="0">
                <a:solidFill>
                  <a:schemeClr val="bg1"/>
                </a:solidFill>
                <a:latin typeface="+mj-lt"/>
                <a:cs typeface="Arial"/>
              </a:rPr>
              <a:t>Lehrkräfte</a:t>
            </a:r>
            <a:br>
              <a:rPr lang="de-DE" sz="2400" b="1" dirty="0">
                <a:solidFill>
                  <a:schemeClr val="bg1"/>
                </a:solidFill>
                <a:latin typeface="+mj-lt"/>
                <a:cs typeface="Arial"/>
              </a:rPr>
            </a:br>
            <a:r>
              <a:rPr lang="de-DE" sz="1500" dirty="0">
                <a:solidFill>
                  <a:schemeClr val="bg1"/>
                </a:solidFill>
                <a:latin typeface="+mj-lt"/>
                <a:cs typeface="Arial"/>
              </a:rPr>
              <a:t>Kempen &amp; Zindel, 2022</a:t>
            </a:r>
            <a:endParaRPr lang="de-DE" sz="1500" dirty="0">
              <a:solidFill>
                <a:schemeClr val="bg1"/>
              </a:solidFill>
              <a:latin typeface="+mj-lt"/>
            </a:endParaRPr>
          </a:p>
        </p:txBody>
      </p:sp>
    </p:spTree>
    <p:extLst>
      <p:ext uri="{BB962C8B-B14F-4D97-AF65-F5344CB8AC3E}">
        <p14:creationId xmlns:p14="http://schemas.microsoft.com/office/powerpoint/2010/main" val="4019838694"/>
      </p:ext>
    </p:extLst>
  </p:cSld>
  <p:clrMapOvr>
    <a:masterClrMapping/>
  </p:clrMapOvr>
  <mc:AlternateContent xmlns:mc="http://schemas.openxmlformats.org/markup-compatibility/2006" xmlns:p14="http://schemas.microsoft.com/office/powerpoint/2010/main">
    <mc:Choice Requires="p14">
      <p:transition spd="slow" p14:dur="2000" advTm="59605"/>
    </mc:Choice>
    <mc:Fallback xmlns="">
      <p:transition spd="slow" advTm="59605"/>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1B80F-5F3C-F8D1-012E-9D69C66B37CF}"/>
            </a:ext>
          </a:extLst>
        </p:cNvPr>
        <p:cNvGrpSpPr/>
        <p:nvPr/>
      </p:nvGrpSpPr>
      <p:grpSpPr>
        <a:xfrm>
          <a:off x="0" y="0"/>
          <a:ext cx="0" cy="0"/>
          <a:chOff x="0" y="0"/>
          <a:chExt cx="0" cy="0"/>
        </a:xfrm>
      </p:grpSpPr>
      <p:sp>
        <p:nvSpPr>
          <p:cNvPr id="10" name="Titel 1">
            <a:extLst>
              <a:ext uri="{FF2B5EF4-FFF2-40B4-BE49-F238E27FC236}">
                <a16:creationId xmlns:a16="http://schemas.microsoft.com/office/drawing/2014/main" id="{0CD47994-4E0A-44DE-AD81-2CD5F4A06501}"/>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Verstehensgrundlagen beim Sprechen über Funktionale Zusammenhänge</a:t>
            </a:r>
            <a:br>
              <a:rPr lang="de-DE" sz="2400" b="1" dirty="0">
                <a:solidFill>
                  <a:schemeClr val="bg1"/>
                </a:solidFill>
                <a:latin typeface="+mj-lt"/>
                <a:cs typeface="Arial"/>
              </a:rPr>
            </a:br>
            <a:r>
              <a:rPr lang="de-DE" sz="2400" dirty="0">
                <a:solidFill>
                  <a:schemeClr val="bg1"/>
                </a:solidFill>
                <a:latin typeface="+mj-lt"/>
                <a:cs typeface="Arial"/>
              </a:rPr>
              <a:t>Lehrkräfte</a:t>
            </a:r>
            <a:br>
              <a:rPr lang="de-DE" sz="2400" b="1" dirty="0">
                <a:solidFill>
                  <a:schemeClr val="bg1"/>
                </a:solidFill>
                <a:latin typeface="+mj-lt"/>
                <a:cs typeface="Arial"/>
              </a:rPr>
            </a:br>
            <a:r>
              <a:rPr lang="de-DE" sz="1500" dirty="0">
                <a:solidFill>
                  <a:schemeClr val="bg1"/>
                </a:solidFill>
                <a:latin typeface="+mj-lt"/>
                <a:cs typeface="Arial"/>
              </a:rPr>
              <a:t>Kempen &amp; Zindel, 2022</a:t>
            </a:r>
            <a:endParaRPr lang="de-DE" sz="1500" dirty="0">
              <a:solidFill>
                <a:schemeClr val="bg1"/>
              </a:solidFill>
              <a:latin typeface="+mj-lt"/>
            </a:endParaRPr>
          </a:p>
        </p:txBody>
      </p:sp>
      <p:sp>
        <p:nvSpPr>
          <p:cNvPr id="7" name="Titel 1">
            <a:extLst>
              <a:ext uri="{FF2B5EF4-FFF2-40B4-BE49-F238E27FC236}">
                <a16:creationId xmlns:a16="http://schemas.microsoft.com/office/drawing/2014/main" id="{1A072F1F-01BD-2508-6C33-B39212A3E3A3}"/>
              </a:ext>
            </a:extLst>
          </p:cNvPr>
          <p:cNvSpPr txBox="1">
            <a:spLocks/>
          </p:cNvSpPr>
          <p:nvPr/>
        </p:nvSpPr>
        <p:spPr>
          <a:xfrm>
            <a:off x="446685" y="2129319"/>
            <a:ext cx="11184530" cy="366836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1900" b="1" dirty="0">
                <a:solidFill>
                  <a:srgbClr val="000000"/>
                </a:solidFill>
                <a:latin typeface="Kantumruy Pro"/>
                <a:ea typeface="Calibri"/>
                <a:cs typeface="Arial"/>
              </a:rPr>
              <a:t>Beschreiben des allgemeinen Zusammenhangs (Funktion als Ganzes)</a:t>
            </a:r>
          </a:p>
          <a:p>
            <a:pPr algn="just"/>
            <a:endParaRPr lang="de-DE" sz="1050" dirty="0">
              <a:solidFill>
                <a:srgbClr val="000000"/>
              </a:solidFill>
              <a:latin typeface="Kantumruy Pro"/>
              <a:ea typeface="Calibri"/>
              <a:cs typeface="Arial"/>
            </a:endParaRPr>
          </a:p>
          <a:p>
            <a:pPr algn="just"/>
            <a:r>
              <a:rPr lang="de-DE" sz="1900" dirty="0">
                <a:solidFill>
                  <a:srgbClr val="000000"/>
                </a:solidFill>
                <a:latin typeface="Kantumruy Pro"/>
                <a:ea typeface="Calibri"/>
                <a:cs typeface="Arial"/>
              </a:rPr>
              <a:t>Die Funktionsgleichung gibt </a:t>
            </a:r>
            <a:r>
              <a:rPr lang="de-DE" sz="1900" dirty="0">
                <a:solidFill>
                  <a:srgbClr val="00AC88"/>
                </a:solidFill>
                <a:latin typeface="Kantumruy Pro"/>
                <a:ea typeface="Calibri"/>
                <a:cs typeface="Arial"/>
              </a:rPr>
              <a:t>…</a:t>
            </a:r>
            <a:r>
              <a:rPr lang="de-DE" sz="1900" dirty="0">
                <a:solidFill>
                  <a:srgbClr val="000000"/>
                </a:solidFill>
                <a:latin typeface="Kantumruy Pro"/>
                <a:ea typeface="Calibri"/>
                <a:cs typeface="Arial"/>
              </a:rPr>
              <a:t> in Abhängigkeit von </a:t>
            </a:r>
            <a:r>
              <a:rPr lang="de-DE" sz="1900" dirty="0">
                <a:solidFill>
                  <a:schemeClr val="accent2"/>
                </a:solidFill>
                <a:latin typeface="Kantumruy Pro"/>
                <a:ea typeface="Calibri"/>
                <a:cs typeface="Arial"/>
              </a:rPr>
              <a:t>…</a:t>
            </a:r>
            <a:r>
              <a:rPr lang="de-DE" sz="1900" dirty="0">
                <a:solidFill>
                  <a:srgbClr val="00B0F0"/>
                </a:solidFill>
                <a:latin typeface="Kantumruy Pro"/>
                <a:ea typeface="Calibri"/>
                <a:cs typeface="Arial"/>
              </a:rPr>
              <a:t> </a:t>
            </a:r>
            <a:r>
              <a:rPr lang="de-DE" sz="1900" dirty="0">
                <a:solidFill>
                  <a:srgbClr val="000000"/>
                </a:solidFill>
                <a:latin typeface="Kantumruy Pro"/>
                <a:ea typeface="Calibri"/>
                <a:cs typeface="Arial"/>
              </a:rPr>
              <a:t>an. </a:t>
            </a:r>
          </a:p>
          <a:p>
            <a:pPr algn="just"/>
            <a:r>
              <a:rPr lang="de-DE" sz="1900" dirty="0">
                <a:solidFill>
                  <a:srgbClr val="000000"/>
                </a:solidFill>
                <a:latin typeface="Kantumruy Pro"/>
                <a:ea typeface="Calibri"/>
                <a:cs typeface="Arial"/>
              </a:rPr>
              <a:t>Wenn </a:t>
            </a:r>
            <a:r>
              <a:rPr lang="de-DE" sz="1900" dirty="0">
                <a:solidFill>
                  <a:schemeClr val="accent2"/>
                </a:solidFill>
                <a:latin typeface="Kantumruy Pro"/>
                <a:ea typeface="Calibri"/>
                <a:cs typeface="Arial"/>
              </a:rPr>
              <a:t>…</a:t>
            </a:r>
            <a:r>
              <a:rPr lang="de-DE" sz="1900" dirty="0">
                <a:solidFill>
                  <a:srgbClr val="000000"/>
                </a:solidFill>
                <a:latin typeface="Kantumruy Pro"/>
                <a:ea typeface="Calibri"/>
                <a:cs typeface="Arial"/>
              </a:rPr>
              <a:t> verändert wird, dann ändert sich auch </a:t>
            </a:r>
            <a:r>
              <a:rPr lang="de-DE" sz="1900" dirty="0">
                <a:solidFill>
                  <a:srgbClr val="00AC88"/>
                </a:solidFill>
                <a:latin typeface="Kantumruy Pro"/>
                <a:ea typeface="Calibri"/>
                <a:cs typeface="Arial"/>
              </a:rPr>
              <a:t>…</a:t>
            </a:r>
            <a:r>
              <a:rPr lang="de-DE" sz="1900" dirty="0">
                <a:solidFill>
                  <a:srgbClr val="00B0F0"/>
                </a:solidFill>
                <a:latin typeface="Kantumruy Pro"/>
                <a:ea typeface="Calibri"/>
                <a:cs typeface="Arial"/>
              </a:rPr>
              <a:t> </a:t>
            </a:r>
            <a:endParaRPr lang="de-DE" sz="1900" dirty="0">
              <a:solidFill>
                <a:srgbClr val="00B0F0"/>
              </a:solidFill>
            </a:endParaRPr>
          </a:p>
          <a:p>
            <a:pPr algn="just"/>
            <a:r>
              <a:rPr lang="de-DE" sz="1900" dirty="0">
                <a:solidFill>
                  <a:srgbClr val="000000"/>
                </a:solidFill>
                <a:latin typeface="Kantumruy Pro"/>
                <a:ea typeface="Calibri"/>
                <a:cs typeface="Arial"/>
              </a:rPr>
              <a:t>Je </a:t>
            </a:r>
            <a:r>
              <a:rPr lang="de-DE" sz="1900" dirty="0">
                <a:solidFill>
                  <a:schemeClr val="accent2"/>
                </a:solidFill>
                <a:latin typeface="Kantumruy Pro"/>
                <a:ea typeface="Calibri"/>
                <a:cs typeface="Arial"/>
              </a:rPr>
              <a:t>…</a:t>
            </a:r>
            <a:r>
              <a:rPr lang="de-DE" sz="1900" dirty="0">
                <a:solidFill>
                  <a:srgbClr val="000000"/>
                </a:solidFill>
                <a:latin typeface="Kantumruy Pro"/>
                <a:ea typeface="Calibri"/>
                <a:cs typeface="Arial"/>
              </a:rPr>
              <a:t>, desto </a:t>
            </a:r>
            <a:r>
              <a:rPr lang="de-DE" sz="1900" dirty="0">
                <a:solidFill>
                  <a:srgbClr val="00AC88"/>
                </a:solidFill>
                <a:latin typeface="Kantumruy Pro"/>
                <a:ea typeface="Calibri"/>
                <a:cs typeface="Arial"/>
              </a:rPr>
              <a:t>…</a:t>
            </a:r>
            <a:r>
              <a:rPr lang="de-DE" sz="1900" dirty="0">
                <a:solidFill>
                  <a:srgbClr val="000000"/>
                </a:solidFill>
                <a:latin typeface="Kantumruy Pro"/>
                <a:ea typeface="Calibri"/>
                <a:cs typeface="Arial"/>
              </a:rPr>
              <a:t> </a:t>
            </a:r>
          </a:p>
          <a:p>
            <a:pPr algn="just"/>
            <a:endParaRPr lang="de-DE" sz="1900" dirty="0">
              <a:solidFill>
                <a:srgbClr val="7F7F7F"/>
              </a:solidFill>
              <a:latin typeface="Calibri"/>
              <a:ea typeface="Calibri"/>
              <a:cs typeface="Calibri"/>
            </a:endParaRPr>
          </a:p>
          <a:p>
            <a:pPr algn="just"/>
            <a:r>
              <a:rPr lang="de-DE" sz="1900" b="1" dirty="0">
                <a:solidFill>
                  <a:srgbClr val="000000"/>
                </a:solidFill>
                <a:latin typeface="Kantumruy Pro"/>
                <a:ea typeface="Calibri"/>
                <a:cs typeface="Arial"/>
              </a:rPr>
              <a:t>Beschreiben des lokalen Zusammenhangs von Größen (Zuordnung) </a:t>
            </a:r>
          </a:p>
          <a:p>
            <a:pPr algn="just"/>
            <a:endParaRPr lang="de-DE" sz="1000" dirty="0">
              <a:solidFill>
                <a:srgbClr val="000000"/>
              </a:solidFill>
              <a:latin typeface="Kantumruy Pro"/>
              <a:ea typeface="Calibri"/>
              <a:cs typeface="Arial"/>
            </a:endParaRPr>
          </a:p>
          <a:p>
            <a:pPr algn="just"/>
            <a:r>
              <a:rPr lang="de-DE" sz="1900" dirty="0">
                <a:solidFill>
                  <a:srgbClr val="000000"/>
                </a:solidFill>
                <a:latin typeface="Kantumruy Pro"/>
                <a:ea typeface="Calibri"/>
                <a:cs typeface="Arial"/>
              </a:rPr>
              <a:t>Bei / Für x = … gilt f(...) = … . Das bedeutet, dass … </a:t>
            </a:r>
            <a:endParaRPr lang="de-DE" sz="1900" b="1" dirty="0">
              <a:solidFill>
                <a:srgbClr val="000000"/>
              </a:solidFill>
              <a:latin typeface="Kantumruy Pro"/>
              <a:ea typeface="Calibri"/>
              <a:cs typeface="Arial"/>
            </a:endParaRPr>
          </a:p>
          <a:p>
            <a:pPr algn="just"/>
            <a:endParaRPr lang="de-DE" sz="1900" b="1" dirty="0">
              <a:solidFill>
                <a:srgbClr val="000000"/>
              </a:solidFill>
              <a:latin typeface="Kantumruy Pro"/>
              <a:ea typeface="Calibri"/>
              <a:cs typeface="Arial"/>
            </a:endParaRPr>
          </a:p>
          <a:p>
            <a:pPr algn="just"/>
            <a:r>
              <a:rPr lang="de-DE" sz="1900" b="1" dirty="0">
                <a:solidFill>
                  <a:srgbClr val="000000"/>
                </a:solidFill>
                <a:latin typeface="Kantumruy Pro"/>
                <a:ea typeface="Calibri"/>
                <a:cs typeface="Arial"/>
              </a:rPr>
              <a:t>Beschreiben der gemeinsamen Veränderung (Kovariation) </a:t>
            </a:r>
            <a:endParaRPr lang="de-DE" sz="1900" dirty="0"/>
          </a:p>
          <a:p>
            <a:pPr algn="just"/>
            <a:endParaRPr lang="de-DE" sz="1000" dirty="0">
              <a:solidFill>
                <a:srgbClr val="000000"/>
              </a:solidFill>
              <a:latin typeface="Kantumruy Pro"/>
              <a:ea typeface="Calibri"/>
              <a:cs typeface="Arial"/>
            </a:endParaRPr>
          </a:p>
          <a:p>
            <a:pPr algn="just"/>
            <a:r>
              <a:rPr lang="de-DE" sz="1900" dirty="0">
                <a:solidFill>
                  <a:srgbClr val="000000"/>
                </a:solidFill>
                <a:latin typeface="Kantumruy Pro"/>
                <a:ea typeface="Calibri"/>
                <a:cs typeface="Arial"/>
              </a:rPr>
              <a:t>Wenn </a:t>
            </a:r>
            <a:r>
              <a:rPr lang="de-DE" sz="1900" dirty="0">
                <a:solidFill>
                  <a:schemeClr val="accent2"/>
                </a:solidFill>
                <a:latin typeface="Kantumruy Pro"/>
                <a:ea typeface="Calibri"/>
                <a:cs typeface="Arial"/>
              </a:rPr>
              <a:t>…</a:t>
            </a:r>
            <a:r>
              <a:rPr lang="de-DE" sz="1900" dirty="0">
                <a:solidFill>
                  <a:srgbClr val="000000"/>
                </a:solidFill>
                <a:latin typeface="Kantumruy Pro"/>
                <a:ea typeface="Calibri"/>
                <a:cs typeface="Arial"/>
              </a:rPr>
              <a:t>, dann steigt </a:t>
            </a:r>
            <a:r>
              <a:rPr lang="de-DE" sz="1900" dirty="0">
                <a:solidFill>
                  <a:srgbClr val="00AC88"/>
                </a:solidFill>
                <a:latin typeface="Kantumruy Pro"/>
                <a:ea typeface="Calibri"/>
                <a:cs typeface="Arial"/>
              </a:rPr>
              <a:t>…</a:t>
            </a:r>
            <a:r>
              <a:rPr lang="de-DE" sz="1900" dirty="0">
                <a:solidFill>
                  <a:srgbClr val="000000"/>
                </a:solidFill>
                <a:latin typeface="Kantumruy Pro"/>
                <a:ea typeface="Calibri"/>
                <a:cs typeface="Arial"/>
              </a:rPr>
              <a:t> pro … um … . </a:t>
            </a:r>
          </a:p>
          <a:p>
            <a:pPr algn="just"/>
            <a:r>
              <a:rPr lang="de-DE" sz="1900" dirty="0">
                <a:solidFill>
                  <a:srgbClr val="000000"/>
                </a:solidFill>
                <a:latin typeface="Kantumruy Pro"/>
                <a:ea typeface="Calibri"/>
                <a:cs typeface="Arial"/>
              </a:rPr>
              <a:t>Wenn </a:t>
            </a:r>
            <a:r>
              <a:rPr lang="de-DE" sz="1900" dirty="0">
                <a:solidFill>
                  <a:schemeClr val="accent2"/>
                </a:solidFill>
                <a:latin typeface="Kantumruy Pro"/>
                <a:ea typeface="Calibri"/>
                <a:cs typeface="Arial"/>
              </a:rPr>
              <a:t>…</a:t>
            </a:r>
            <a:r>
              <a:rPr lang="de-DE" sz="1900" dirty="0">
                <a:solidFill>
                  <a:srgbClr val="000000"/>
                </a:solidFill>
                <a:latin typeface="Kantumruy Pro"/>
                <a:ea typeface="Calibri"/>
                <a:cs typeface="Arial"/>
              </a:rPr>
              <a:t>, dann wächst / fällt </a:t>
            </a:r>
            <a:r>
              <a:rPr lang="de-DE" sz="1900" dirty="0">
                <a:solidFill>
                  <a:srgbClr val="00AC88"/>
                </a:solidFill>
                <a:latin typeface="Kantumruy Pro"/>
                <a:ea typeface="Calibri"/>
                <a:cs typeface="Arial"/>
              </a:rPr>
              <a:t>…</a:t>
            </a:r>
            <a:r>
              <a:rPr lang="de-DE" sz="1900" dirty="0">
                <a:solidFill>
                  <a:srgbClr val="00B0F0"/>
                </a:solidFill>
                <a:latin typeface="Kantumruy Pro"/>
                <a:ea typeface="Calibri"/>
                <a:cs typeface="Arial"/>
              </a:rPr>
              <a:t> </a:t>
            </a:r>
            <a:r>
              <a:rPr lang="de-DE" sz="1900" dirty="0">
                <a:solidFill>
                  <a:srgbClr val="000000"/>
                </a:solidFill>
                <a:latin typeface="Kantumruy Pro"/>
                <a:ea typeface="Calibri"/>
                <a:cs typeface="Arial"/>
              </a:rPr>
              <a:t>um … </a:t>
            </a:r>
            <a:r>
              <a:rPr lang="de-DE" sz="1900" dirty="0">
                <a:solidFill>
                  <a:srgbClr val="000000"/>
                </a:solidFill>
                <a:latin typeface="Arial"/>
                <a:ea typeface="Calibri"/>
                <a:cs typeface="Arial"/>
              </a:rPr>
              <a:t>. </a:t>
            </a:r>
          </a:p>
          <a:p>
            <a:pPr algn="just"/>
            <a:r>
              <a:rPr lang="de-DE" sz="1900" dirty="0">
                <a:solidFill>
                  <a:srgbClr val="000000"/>
                </a:solidFill>
                <a:latin typeface="Kantumruy Pro"/>
                <a:ea typeface="Calibri"/>
                <a:cs typeface="Arial"/>
              </a:rPr>
              <a:t>Zwischen … und … steigt / fällt der Graph schneller / langsamer als … </a:t>
            </a:r>
            <a:endParaRPr lang="de-DE" sz="1900" dirty="0">
              <a:ea typeface="Calibri"/>
            </a:endParaRPr>
          </a:p>
        </p:txBody>
      </p:sp>
      <p:sp>
        <p:nvSpPr>
          <p:cNvPr id="6" name="TextBox 3">
            <a:extLst>
              <a:ext uri="{FF2B5EF4-FFF2-40B4-BE49-F238E27FC236}">
                <a16:creationId xmlns:a16="http://schemas.microsoft.com/office/drawing/2014/main" id="{8AACB158-D277-02D7-D2C2-C122A357F071}"/>
              </a:ext>
            </a:extLst>
          </p:cNvPr>
          <p:cNvSpPr txBox="1"/>
          <p:nvPr/>
        </p:nvSpPr>
        <p:spPr>
          <a:xfrm>
            <a:off x="9228837" y="3369520"/>
            <a:ext cx="2402378" cy="677108"/>
          </a:xfrm>
          <a:prstGeom prst="rect">
            <a:avLst/>
          </a:prstGeom>
          <a:solidFill>
            <a:schemeClr val="tx1"/>
          </a:solidFill>
          <a:ln>
            <a:solidFill>
              <a:srgbClr val="00725B"/>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900" dirty="0">
                <a:solidFill>
                  <a:schemeClr val="accent2"/>
                </a:solidFill>
                <a:latin typeface="+mj-lt"/>
                <a:ea typeface="Calibri"/>
                <a:cs typeface="Calibri"/>
              </a:rPr>
              <a:t>Unabhängige Größe </a:t>
            </a:r>
            <a:r>
              <a:rPr lang="de-DE" sz="1900" dirty="0">
                <a:solidFill>
                  <a:schemeClr val="bg1"/>
                </a:solidFill>
                <a:latin typeface="+mj-lt"/>
                <a:ea typeface="Calibri"/>
                <a:cs typeface="Calibri"/>
              </a:rPr>
              <a:t>→</a:t>
            </a:r>
            <a:r>
              <a:rPr lang="de-DE" sz="1900" dirty="0">
                <a:solidFill>
                  <a:srgbClr val="00B0F0"/>
                </a:solidFill>
                <a:latin typeface="+mj-lt"/>
                <a:ea typeface="Calibri"/>
                <a:cs typeface="Calibri"/>
              </a:rPr>
              <a:t> </a:t>
            </a:r>
            <a:r>
              <a:rPr lang="de-DE" sz="1900" dirty="0">
                <a:solidFill>
                  <a:srgbClr val="00AC88"/>
                </a:solidFill>
                <a:latin typeface="+mj-lt"/>
                <a:ea typeface="Calibri"/>
                <a:cs typeface="Calibri"/>
              </a:rPr>
              <a:t>abhängige Größe</a:t>
            </a:r>
          </a:p>
        </p:txBody>
      </p:sp>
      <p:sp>
        <p:nvSpPr>
          <p:cNvPr id="9" name="Foliennummernplatzhalter 4">
            <a:extLst>
              <a:ext uri="{FF2B5EF4-FFF2-40B4-BE49-F238E27FC236}">
                <a16:creationId xmlns:a16="http://schemas.microsoft.com/office/drawing/2014/main" id="{534914D6-381B-4113-BAD5-1BF2C1AAEA6B}"/>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26</a:t>
            </a:fld>
            <a:endParaRPr lang="de-DE" dirty="0"/>
          </a:p>
        </p:txBody>
      </p:sp>
    </p:spTree>
    <p:extLst>
      <p:ext uri="{BB962C8B-B14F-4D97-AF65-F5344CB8AC3E}">
        <p14:creationId xmlns:p14="http://schemas.microsoft.com/office/powerpoint/2010/main" val="3688728188"/>
      </p:ext>
    </p:extLst>
  </p:cSld>
  <p:clrMapOvr>
    <a:masterClrMapping/>
  </p:clrMapOvr>
  <mc:AlternateContent xmlns:mc="http://schemas.openxmlformats.org/markup-compatibility/2006" xmlns:p14="http://schemas.microsoft.com/office/powerpoint/2010/main">
    <mc:Choice Requires="p14">
      <p:transition spd="slow" p14:dur="2000" advTm="22410"/>
    </mc:Choice>
    <mc:Fallback xmlns="">
      <p:transition spd="slow" advTm="2241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69C3A-99C0-357B-E791-BDF3D75DD67E}"/>
            </a:ext>
          </a:extLst>
        </p:cNvPr>
        <p:cNvGrpSpPr/>
        <p:nvPr/>
      </p:nvGrpSpPr>
      <p:grpSpPr>
        <a:xfrm>
          <a:off x="0" y="0"/>
          <a:ext cx="0" cy="0"/>
          <a:chOff x="0" y="0"/>
          <a:chExt cx="0" cy="0"/>
        </a:xfrm>
      </p:grpSpPr>
      <p:sp>
        <p:nvSpPr>
          <p:cNvPr id="12" name="Textfeld 6">
            <a:extLst>
              <a:ext uri="{FF2B5EF4-FFF2-40B4-BE49-F238E27FC236}">
                <a16:creationId xmlns:a16="http://schemas.microsoft.com/office/drawing/2014/main" id="{D0501D1D-CF7F-CD63-E297-5F768C0BAF6B}"/>
              </a:ext>
            </a:extLst>
          </p:cNvPr>
          <p:cNvSpPr txBox="1"/>
          <p:nvPr/>
        </p:nvSpPr>
        <p:spPr bwMode="auto">
          <a:xfrm>
            <a:off x="389467" y="278932"/>
            <a:ext cx="9212286" cy="99706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prstTxWarp prst="textNoShape">
              <a:avLst/>
            </a:prstTxWarp>
            <a:spAutoFit/>
          </a:bodyPr>
          <a:lstStyle/>
          <a:p>
            <a:pPr>
              <a:lnSpc>
                <a:spcPct val="107000"/>
              </a:lnSpc>
            </a:pPr>
            <a:r>
              <a:rPr lang="de-DE" sz="3200" b="1" dirty="0">
                <a:solidFill>
                  <a:schemeClr val="bg1"/>
                </a:solidFill>
                <a:latin typeface="+mj-lt"/>
                <a:ea typeface="Calibri"/>
                <a:cs typeface="Times New Roman"/>
              </a:rPr>
              <a:t>Weitere Diagnoseinstrumente</a:t>
            </a:r>
          </a:p>
          <a:p>
            <a:pPr>
              <a:lnSpc>
                <a:spcPct val="107000"/>
              </a:lnSpc>
            </a:pPr>
            <a:r>
              <a:rPr lang="de-DE" sz="2400" dirty="0">
                <a:solidFill>
                  <a:schemeClr val="bg1"/>
                </a:solidFill>
                <a:latin typeface="+mj-lt"/>
                <a:ea typeface="Calibri"/>
                <a:cs typeface="Times New Roman"/>
              </a:rPr>
              <a:t>Lehrkräfte</a:t>
            </a:r>
            <a:endParaRPr lang="de-DE" sz="2400" dirty="0">
              <a:solidFill>
                <a:schemeClr val="bg1"/>
              </a:solidFill>
              <a:latin typeface="+mj-lt"/>
              <a:ea typeface="Calibri" panose="020F0502020204030204" pitchFamily="34" charset="0"/>
              <a:cs typeface="Times New Roman"/>
            </a:endParaRPr>
          </a:p>
        </p:txBody>
      </p:sp>
      <p:graphicFrame>
        <p:nvGraphicFramePr>
          <p:cNvPr id="3" name="Diagramm 2">
            <a:extLst>
              <a:ext uri="{FF2B5EF4-FFF2-40B4-BE49-F238E27FC236}">
                <a16:creationId xmlns:a16="http://schemas.microsoft.com/office/drawing/2014/main" id="{9CC014AB-F9E1-3BBC-9D23-082462A42582}"/>
              </a:ext>
            </a:extLst>
          </p:cNvPr>
          <p:cNvGraphicFramePr/>
          <p:nvPr>
            <p:extLst>
              <p:ext uri="{D42A27DB-BD31-4B8C-83A1-F6EECF244321}">
                <p14:modId xmlns:p14="http://schemas.microsoft.com/office/powerpoint/2010/main" val="4121752660"/>
              </p:ext>
            </p:extLst>
          </p:nvPr>
        </p:nvGraphicFramePr>
        <p:xfrm>
          <a:off x="78523" y="1761029"/>
          <a:ext cx="7067342" cy="43522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hteck 6">
            <a:extLst>
              <a:ext uri="{FF2B5EF4-FFF2-40B4-BE49-F238E27FC236}">
                <a16:creationId xmlns:a16="http://schemas.microsoft.com/office/drawing/2014/main" id="{00D58033-565D-761B-D32E-02795035F386}"/>
              </a:ext>
            </a:extLst>
          </p:cNvPr>
          <p:cNvSpPr/>
          <p:nvPr/>
        </p:nvSpPr>
        <p:spPr>
          <a:xfrm>
            <a:off x="6714066" y="2189502"/>
            <a:ext cx="4788747" cy="3168926"/>
          </a:xfrm>
          <a:prstGeom prst="rect">
            <a:avLst/>
          </a:prstGeom>
          <a:ln>
            <a:solidFill>
              <a:srgbClr val="00725B"/>
            </a:solidFill>
          </a:ln>
        </p:spPr>
        <p:style>
          <a:lnRef idx="2">
            <a:schemeClr val="accent1"/>
          </a:lnRef>
          <a:fillRef idx="1">
            <a:schemeClr val="lt1"/>
          </a:fillRef>
          <a:effectRef idx="0">
            <a:schemeClr val="accent1"/>
          </a:effectRef>
          <a:fontRef idx="minor">
            <a:schemeClr val="dk1"/>
          </a:fontRef>
        </p:style>
        <p:txBody>
          <a:bodyPr lIns="91440" tIns="45720" rIns="91440" bIns="45720" rtlCol="0" anchor="ctr"/>
          <a:lstStyle/>
          <a:p>
            <a:pPr marL="457200" indent="-457200">
              <a:buAutoNum type="arabicPeriod"/>
            </a:pPr>
            <a:r>
              <a:rPr lang="de-DE" sz="1900" dirty="0">
                <a:solidFill>
                  <a:srgbClr val="00725B"/>
                </a:solidFill>
                <a:ea typeface="Calibri"/>
                <a:cs typeface="Segoe UI"/>
              </a:rPr>
              <a:t>Wie können die verschiedenen Diagnoseinstrumente das Analysieren der Fehlvorstellungen Ihrer Schülerinnen und Schüler zum funktionalen Denken unterstützen?</a:t>
            </a:r>
          </a:p>
          <a:p>
            <a:pPr marL="457200" indent="-457200">
              <a:buAutoNum type="arabicPeriod"/>
            </a:pPr>
            <a:endParaRPr lang="de-DE" sz="1900" dirty="0">
              <a:solidFill>
                <a:srgbClr val="00725B"/>
              </a:solidFill>
              <a:ea typeface="Calibri"/>
              <a:cs typeface="Segoe UI"/>
            </a:endParaRPr>
          </a:p>
          <a:p>
            <a:pPr marL="457200" indent="-457200">
              <a:buAutoNum type="arabicPeriod"/>
            </a:pPr>
            <a:r>
              <a:rPr lang="de-DE" sz="1900" dirty="0">
                <a:solidFill>
                  <a:srgbClr val="00725B"/>
                </a:solidFill>
                <a:ea typeface="Calibri"/>
                <a:cs typeface="Segoe UI"/>
              </a:rPr>
              <a:t>Würden Sie diese im Unterricht anwenden? Begründen Sie Ihre Entscheidung.</a:t>
            </a:r>
            <a:endParaRPr lang="de-DE" sz="1900" dirty="0">
              <a:solidFill>
                <a:srgbClr val="00725B"/>
              </a:solidFill>
            </a:endParaRPr>
          </a:p>
        </p:txBody>
      </p:sp>
      <p:pic>
        <p:nvPicPr>
          <p:cNvPr id="1847" name="Grafik 1846" descr="Ein Bild, das Text, Adler, Schrift enthält.&#10;&#10;KI-generierte Inhalte können fehlerhaft sein.">
            <a:extLst>
              <a:ext uri="{FF2B5EF4-FFF2-40B4-BE49-F238E27FC236}">
                <a16:creationId xmlns:a16="http://schemas.microsoft.com/office/drawing/2014/main" id="{93724EE7-BD82-DA8B-E752-3F8ECD4E1484}"/>
              </a:ext>
            </a:extLst>
          </p:cNvPr>
          <p:cNvPicPr>
            <a:picLocks noChangeAspect="1"/>
          </p:cNvPicPr>
          <p:nvPr/>
        </p:nvPicPr>
        <p:blipFill>
          <a:blip r:embed="rId8"/>
          <a:stretch>
            <a:fillRect/>
          </a:stretch>
        </p:blipFill>
        <p:spPr>
          <a:xfrm>
            <a:off x="1154150" y="3313891"/>
            <a:ext cx="1326187" cy="862266"/>
          </a:xfrm>
          <a:prstGeom prst="rect">
            <a:avLst/>
          </a:prstGeom>
        </p:spPr>
      </p:pic>
      <p:pic>
        <p:nvPicPr>
          <p:cNvPr id="34" name="Grafik 33" descr="Ein Bild, das Symbol, Schrift, Design, Typografie enthält.&#10;&#10;KI-generierte Inhalte können fehlerhaft sein.">
            <a:extLst>
              <a:ext uri="{FF2B5EF4-FFF2-40B4-BE49-F238E27FC236}">
                <a16:creationId xmlns:a16="http://schemas.microsoft.com/office/drawing/2014/main" id="{D27B7D31-A0AA-9F63-EB37-FBA4658E5CBC}"/>
              </a:ext>
            </a:extLst>
          </p:cNvPr>
          <p:cNvPicPr>
            <a:picLocks noChangeAspect="1"/>
          </p:cNvPicPr>
          <p:nvPr/>
        </p:nvPicPr>
        <p:blipFill>
          <a:blip r:embed="rId9"/>
          <a:stretch>
            <a:fillRect/>
          </a:stretch>
        </p:blipFill>
        <p:spPr>
          <a:xfrm>
            <a:off x="1154150" y="1956565"/>
            <a:ext cx="1366722" cy="921882"/>
          </a:xfrm>
          <a:prstGeom prst="rect">
            <a:avLst/>
          </a:prstGeom>
        </p:spPr>
      </p:pic>
      <p:sp>
        <p:nvSpPr>
          <p:cNvPr id="11" name="Foliennummernplatzhalter 4">
            <a:extLst>
              <a:ext uri="{FF2B5EF4-FFF2-40B4-BE49-F238E27FC236}">
                <a16:creationId xmlns:a16="http://schemas.microsoft.com/office/drawing/2014/main" id="{A75FAA72-6F58-445E-9141-B4D8A5E73E45}"/>
              </a:ext>
            </a:extLst>
          </p:cNvPr>
          <p:cNvSpPr>
            <a:spLocks noGrp="1"/>
          </p:cNvSpPr>
          <p:nvPr>
            <p:ph type="sldNum" sz="quarter" idx="12"/>
          </p:nvPr>
        </p:nvSpPr>
        <p:spPr>
          <a:xfrm>
            <a:off x="1" y="6523831"/>
            <a:ext cx="624254" cy="166998"/>
          </a:xfrm>
        </p:spPr>
        <p:txBody>
          <a:bodyPr/>
          <a:lstStyle/>
          <a:p>
            <a:fld id="{8C61EB5E-53A7-4DEC-945D-5A8AF1014CBF}" type="slidenum">
              <a:rPr lang="de-DE" smtClean="0"/>
              <a:t>27</a:t>
            </a:fld>
            <a:endParaRPr lang="de-DE" dirty="0"/>
          </a:p>
        </p:txBody>
      </p:sp>
      <p:pic>
        <p:nvPicPr>
          <p:cNvPr id="2" name="Grafik 1">
            <a:extLst>
              <a:ext uri="{FF2B5EF4-FFF2-40B4-BE49-F238E27FC236}">
                <a16:creationId xmlns:a16="http://schemas.microsoft.com/office/drawing/2014/main" id="{75DE8788-E818-47EE-AD21-64DDEA7389A7}"/>
              </a:ext>
            </a:extLst>
          </p:cNvPr>
          <p:cNvPicPr>
            <a:picLocks noChangeAspect="1"/>
          </p:cNvPicPr>
          <p:nvPr/>
        </p:nvPicPr>
        <p:blipFill rotWithShape="1">
          <a:blip r:embed="rId10">
            <a:clrChange>
              <a:clrFrom>
                <a:srgbClr val="FFFFFF"/>
              </a:clrFrom>
              <a:clrTo>
                <a:srgbClr val="FFFFFF">
                  <a:alpha val="0"/>
                </a:srgbClr>
              </a:clrTo>
            </a:clrChange>
          </a:blip>
          <a:srcRect t="11868" r="53959" b="33836"/>
          <a:stretch/>
        </p:blipFill>
        <p:spPr>
          <a:xfrm>
            <a:off x="1153259" y="4826485"/>
            <a:ext cx="1495357" cy="1063886"/>
          </a:xfrm>
          <a:prstGeom prst="rect">
            <a:avLst/>
          </a:prstGeom>
        </p:spPr>
      </p:pic>
      <p:sp>
        <p:nvSpPr>
          <p:cNvPr id="9" name="Textfeld 8">
            <a:extLst>
              <a:ext uri="{FF2B5EF4-FFF2-40B4-BE49-F238E27FC236}">
                <a16:creationId xmlns:a16="http://schemas.microsoft.com/office/drawing/2014/main" id="{2D2A4649-9E07-0558-C681-8253D7823D18}"/>
              </a:ext>
            </a:extLst>
          </p:cNvPr>
          <p:cNvSpPr txBox="1"/>
          <p:nvPr/>
        </p:nvSpPr>
        <p:spPr>
          <a:xfrm>
            <a:off x="6666765" y="5612629"/>
            <a:ext cx="4836048" cy="461665"/>
          </a:xfrm>
          <a:prstGeom prst="rect">
            <a:avLst/>
          </a:prstGeom>
          <a:noFill/>
        </p:spPr>
        <p:txBody>
          <a:bodyPr wrap="square">
            <a:spAutoFit/>
          </a:bodyPr>
          <a:lstStyle/>
          <a:p>
            <a:pPr algn="r"/>
            <a:r>
              <a:rPr lang="de-DE" sz="800" dirty="0">
                <a:solidFill>
                  <a:schemeClr val="bg1"/>
                </a:solidFill>
              </a:rPr>
              <a:t>Abbildungen: Screenshot Logo CODI. Quelle: https://codi-test.de/ (Zugriff am: 14.07.2025); Screenshot Logo FALKE. Quelle: https://www.falke-test.de/ (Zugriff am: 14.07.2025); Screenshot Logo SMART. Quelle: https://smartvic.com//smart/index.htm (Zugriff am: 14.07.2025).</a:t>
            </a:r>
          </a:p>
        </p:txBody>
      </p:sp>
    </p:spTree>
    <p:extLst>
      <p:ext uri="{BB962C8B-B14F-4D97-AF65-F5344CB8AC3E}">
        <p14:creationId xmlns:p14="http://schemas.microsoft.com/office/powerpoint/2010/main" val="3906282878"/>
      </p:ext>
    </p:extLst>
  </p:cSld>
  <p:clrMapOvr>
    <a:masterClrMapping/>
  </p:clrMapOvr>
  <mc:AlternateContent xmlns:mc="http://schemas.openxmlformats.org/markup-compatibility/2006" xmlns:p14="http://schemas.microsoft.com/office/powerpoint/2010/main">
    <mc:Choice Requires="p14">
      <p:transition spd="slow" p14:dur="2000" advTm="77760"/>
    </mc:Choice>
    <mc:Fallback xmlns="">
      <p:transition spd="slow" advTm="7776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69C3A-99C0-357B-E791-BDF3D75DD67E}"/>
            </a:ext>
          </a:extLst>
        </p:cNvPr>
        <p:cNvGrpSpPr/>
        <p:nvPr/>
      </p:nvGrpSpPr>
      <p:grpSpPr>
        <a:xfrm>
          <a:off x="0" y="0"/>
          <a:ext cx="0" cy="0"/>
          <a:chOff x="0" y="0"/>
          <a:chExt cx="0" cy="0"/>
        </a:xfrm>
      </p:grpSpPr>
      <p:sp>
        <p:nvSpPr>
          <p:cNvPr id="12" name="Textfeld 6">
            <a:extLst>
              <a:ext uri="{FF2B5EF4-FFF2-40B4-BE49-F238E27FC236}">
                <a16:creationId xmlns:a16="http://schemas.microsoft.com/office/drawing/2014/main" id="{D0501D1D-CF7F-CD63-E297-5F768C0BAF6B}"/>
              </a:ext>
            </a:extLst>
          </p:cNvPr>
          <p:cNvSpPr txBox="1"/>
          <p:nvPr/>
        </p:nvSpPr>
        <p:spPr bwMode="auto">
          <a:xfrm>
            <a:off x="244926" y="278932"/>
            <a:ext cx="10885817" cy="59606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prstTxWarp prst="textNoShape">
              <a:avLst/>
            </a:prstTxWarp>
            <a:spAutoFit/>
          </a:bodyPr>
          <a:lstStyle/>
          <a:p>
            <a:pPr>
              <a:lnSpc>
                <a:spcPct val="107000"/>
              </a:lnSpc>
              <a:spcAft>
                <a:spcPts val="1067"/>
              </a:spcAft>
            </a:pPr>
            <a:r>
              <a:rPr lang="de-DE" sz="3200" b="1" dirty="0">
                <a:solidFill>
                  <a:schemeClr val="bg1"/>
                </a:solidFill>
                <a:latin typeface="+mj-lt"/>
                <a:ea typeface="Calibri"/>
                <a:cs typeface="Times New Roman"/>
              </a:rPr>
              <a:t>Übersicht: Lernschritte beim Umgang mit Funktionen</a:t>
            </a:r>
            <a:endParaRPr lang="de-DE" sz="3200" b="1" dirty="0">
              <a:solidFill>
                <a:schemeClr val="bg1"/>
              </a:solidFill>
              <a:latin typeface="+mj-lt"/>
              <a:ea typeface="Calibri" panose="020F0502020204030204" pitchFamily="34" charset="0"/>
              <a:cs typeface="Times New Roman"/>
            </a:endParaRPr>
          </a:p>
        </p:txBody>
      </p:sp>
      <p:sp>
        <p:nvSpPr>
          <p:cNvPr id="11" name="Foliennummernplatzhalter 4">
            <a:extLst>
              <a:ext uri="{FF2B5EF4-FFF2-40B4-BE49-F238E27FC236}">
                <a16:creationId xmlns:a16="http://schemas.microsoft.com/office/drawing/2014/main" id="{A75FAA72-6F58-445E-9141-B4D8A5E73E45}"/>
              </a:ext>
            </a:extLst>
          </p:cNvPr>
          <p:cNvSpPr>
            <a:spLocks noGrp="1"/>
          </p:cNvSpPr>
          <p:nvPr>
            <p:ph type="sldNum" sz="quarter" idx="12"/>
          </p:nvPr>
        </p:nvSpPr>
        <p:spPr>
          <a:xfrm>
            <a:off x="1" y="6523831"/>
            <a:ext cx="624254" cy="166998"/>
          </a:xfrm>
        </p:spPr>
        <p:txBody>
          <a:bodyPr/>
          <a:lstStyle/>
          <a:p>
            <a:fld id="{8C61EB5E-53A7-4DEC-945D-5A8AF1014CBF}" type="slidenum">
              <a:rPr lang="de-DE" smtClean="0"/>
              <a:t>28</a:t>
            </a:fld>
            <a:endParaRPr lang="de-DE" dirty="0"/>
          </a:p>
        </p:txBody>
      </p:sp>
      <p:pic>
        <p:nvPicPr>
          <p:cNvPr id="4" name="Grafik 3">
            <a:extLst>
              <a:ext uri="{FF2B5EF4-FFF2-40B4-BE49-F238E27FC236}">
                <a16:creationId xmlns:a16="http://schemas.microsoft.com/office/drawing/2014/main" id="{E98AEA96-01B7-44E2-AC4C-7A1D29CC2F5D}"/>
              </a:ext>
            </a:extLst>
          </p:cNvPr>
          <p:cNvPicPr>
            <a:picLocks noChangeAspect="1"/>
          </p:cNvPicPr>
          <p:nvPr/>
        </p:nvPicPr>
        <p:blipFill rotWithShape="1">
          <a:blip r:embed="rId3"/>
          <a:srcRect t="3765" b="6486"/>
          <a:stretch/>
        </p:blipFill>
        <p:spPr>
          <a:xfrm>
            <a:off x="1836921" y="1178075"/>
            <a:ext cx="8518157" cy="4898527"/>
          </a:xfrm>
          <a:prstGeom prst="rect">
            <a:avLst/>
          </a:prstGeom>
        </p:spPr>
      </p:pic>
    </p:spTree>
    <p:extLst>
      <p:ext uri="{BB962C8B-B14F-4D97-AF65-F5344CB8AC3E}">
        <p14:creationId xmlns:p14="http://schemas.microsoft.com/office/powerpoint/2010/main" val="2105916445"/>
      </p:ext>
    </p:extLst>
  </p:cSld>
  <p:clrMapOvr>
    <a:masterClrMapping/>
  </p:clrMapOvr>
  <mc:AlternateContent xmlns:mc="http://schemas.openxmlformats.org/markup-compatibility/2006" xmlns:p14="http://schemas.microsoft.com/office/powerpoint/2010/main">
    <mc:Choice Requires="p14">
      <p:transition spd="slow" p14:dur="2000" advTm="45685"/>
    </mc:Choice>
    <mc:Fallback xmlns="">
      <p:transition spd="slow" advTm="45685"/>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3F2DD-87A6-A139-548D-F9134CD3BA71}"/>
            </a:ext>
          </a:extLst>
        </p:cNvPr>
        <p:cNvGrpSpPr/>
        <p:nvPr/>
      </p:nvGrpSpPr>
      <p:grpSpPr>
        <a:xfrm>
          <a:off x="0" y="0"/>
          <a:ext cx="0" cy="0"/>
          <a:chOff x="0" y="0"/>
          <a:chExt cx="0" cy="0"/>
        </a:xfrm>
      </p:grpSpPr>
      <p:sp>
        <p:nvSpPr>
          <p:cNvPr id="4" name="Textfeld 3">
            <a:extLst>
              <a:ext uri="{FF2B5EF4-FFF2-40B4-BE49-F238E27FC236}">
                <a16:creationId xmlns:a16="http://schemas.microsoft.com/office/drawing/2014/main" id="{75E43D94-D8CF-DA0D-9E1B-4BE5410F6202}"/>
              </a:ext>
            </a:extLst>
          </p:cNvPr>
          <p:cNvSpPr txBox="1"/>
          <p:nvPr/>
        </p:nvSpPr>
        <p:spPr bwMode="auto">
          <a:xfrm>
            <a:off x="374798" y="1147898"/>
            <a:ext cx="10652970"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1900" dirty="0">
                <a:solidFill>
                  <a:srgbClr val="00725B"/>
                </a:solidFill>
                <a:latin typeface="+mj-lt"/>
              </a:rPr>
              <a:t>Was können Sie aus den heutigen Fortbildungsaktivitäten mitnehmen? </a:t>
            </a:r>
          </a:p>
        </p:txBody>
      </p:sp>
      <p:sp>
        <p:nvSpPr>
          <p:cNvPr id="13" name="Titel 1">
            <a:extLst>
              <a:ext uri="{FF2B5EF4-FFF2-40B4-BE49-F238E27FC236}">
                <a16:creationId xmlns:a16="http://schemas.microsoft.com/office/drawing/2014/main" id="{54E61908-9D42-3DD9-485A-83BEA3AF3535}"/>
              </a:ext>
            </a:extLst>
          </p:cNvPr>
          <p:cNvSpPr txBox="1">
            <a:spLocks/>
          </p:cNvSpPr>
          <p:nvPr/>
        </p:nvSpPr>
        <p:spPr>
          <a:xfrm>
            <a:off x="374798" y="320522"/>
            <a:ext cx="6756986" cy="1396919"/>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de-DE" sz="3200" b="1" dirty="0">
                <a:solidFill>
                  <a:schemeClr val="bg1"/>
                </a:solidFill>
                <a:latin typeface="+mj-lt"/>
                <a:cs typeface="Arial"/>
              </a:rPr>
              <a:t>Take-home message</a:t>
            </a:r>
            <a:endParaRPr lang="de-DE" dirty="0">
              <a:solidFill>
                <a:schemeClr val="bg1"/>
              </a:solidFill>
            </a:endParaRPr>
          </a:p>
        </p:txBody>
      </p:sp>
      <p:pic>
        <p:nvPicPr>
          <p:cNvPr id="2" name="Grafik 1" descr="Ein Bild, das Text, Screenshot, Menschliches Gesicht enthält.&#10;&#10;KI-generierte Inhalte können fehlerhaft sein.">
            <a:extLst>
              <a:ext uri="{FF2B5EF4-FFF2-40B4-BE49-F238E27FC236}">
                <a16:creationId xmlns:a16="http://schemas.microsoft.com/office/drawing/2014/main" id="{FBFBABDD-9C5C-4D60-603F-98DF3A20F6B2}"/>
              </a:ext>
            </a:extLst>
          </p:cNvPr>
          <p:cNvPicPr>
            <a:picLocks noChangeAspect="1"/>
          </p:cNvPicPr>
          <p:nvPr/>
        </p:nvPicPr>
        <p:blipFill rotWithShape="1">
          <a:blip r:embed="rId3"/>
          <a:srcRect t="10713"/>
          <a:stretch/>
        </p:blipFill>
        <p:spPr>
          <a:xfrm>
            <a:off x="480934" y="1826040"/>
            <a:ext cx="4712937" cy="2123502"/>
          </a:xfrm>
          <a:prstGeom prst="rect">
            <a:avLst/>
          </a:prstGeom>
        </p:spPr>
      </p:pic>
      <p:pic>
        <p:nvPicPr>
          <p:cNvPr id="15" name="Picture 14">
            <a:extLst>
              <a:ext uri="{FF2B5EF4-FFF2-40B4-BE49-F238E27FC236}">
                <a16:creationId xmlns:a16="http://schemas.microsoft.com/office/drawing/2014/main" id="{076A334C-A646-E06B-E097-1960CFB65F70}"/>
              </a:ext>
            </a:extLst>
          </p:cNvPr>
          <p:cNvPicPr>
            <a:picLocks noChangeAspect="1"/>
          </p:cNvPicPr>
          <p:nvPr/>
        </p:nvPicPr>
        <p:blipFill>
          <a:blip r:embed="rId4"/>
          <a:stretch>
            <a:fillRect/>
          </a:stretch>
        </p:blipFill>
        <p:spPr>
          <a:xfrm>
            <a:off x="3649765" y="4106992"/>
            <a:ext cx="4712937" cy="2067136"/>
          </a:xfrm>
          <a:prstGeom prst="rect">
            <a:avLst/>
          </a:prstGeom>
        </p:spPr>
      </p:pic>
      <p:sp>
        <p:nvSpPr>
          <p:cNvPr id="21" name="Foliennummernplatzhalter 4">
            <a:extLst>
              <a:ext uri="{FF2B5EF4-FFF2-40B4-BE49-F238E27FC236}">
                <a16:creationId xmlns:a16="http://schemas.microsoft.com/office/drawing/2014/main" id="{8A763BDA-AB15-450D-9F85-13F414D1881F}"/>
              </a:ext>
            </a:extLst>
          </p:cNvPr>
          <p:cNvSpPr>
            <a:spLocks noGrp="1"/>
          </p:cNvSpPr>
          <p:nvPr>
            <p:ph type="sldNum" sz="quarter" idx="12"/>
          </p:nvPr>
        </p:nvSpPr>
        <p:spPr>
          <a:xfrm>
            <a:off x="1" y="6523831"/>
            <a:ext cx="624254" cy="166998"/>
          </a:xfrm>
        </p:spPr>
        <p:txBody>
          <a:bodyPr/>
          <a:lstStyle/>
          <a:p>
            <a:fld id="{8C61EB5E-53A7-4DEC-945D-5A8AF1014CBF}" type="slidenum">
              <a:rPr lang="de-DE" smtClean="0"/>
              <a:t>29</a:t>
            </a:fld>
            <a:endParaRPr lang="de-DE" dirty="0"/>
          </a:p>
        </p:txBody>
      </p:sp>
      <p:pic>
        <p:nvPicPr>
          <p:cNvPr id="5" name="Grafik 4">
            <a:extLst>
              <a:ext uri="{FF2B5EF4-FFF2-40B4-BE49-F238E27FC236}">
                <a16:creationId xmlns:a16="http://schemas.microsoft.com/office/drawing/2014/main" id="{D0524FAC-445B-4F3B-945C-EB8515989FB7}"/>
              </a:ext>
            </a:extLst>
          </p:cNvPr>
          <p:cNvPicPr>
            <a:picLocks noChangeAspect="1"/>
          </p:cNvPicPr>
          <p:nvPr/>
        </p:nvPicPr>
        <p:blipFill>
          <a:blip r:embed="rId5"/>
          <a:stretch>
            <a:fillRect/>
          </a:stretch>
        </p:blipFill>
        <p:spPr>
          <a:xfrm>
            <a:off x="5290945" y="2069981"/>
            <a:ext cx="3373132" cy="1635620"/>
          </a:xfrm>
          <a:prstGeom prst="rect">
            <a:avLst/>
          </a:prstGeom>
        </p:spPr>
      </p:pic>
      <p:grpSp>
        <p:nvGrpSpPr>
          <p:cNvPr id="12" name="Gruppieren 11">
            <a:extLst>
              <a:ext uri="{FF2B5EF4-FFF2-40B4-BE49-F238E27FC236}">
                <a16:creationId xmlns:a16="http://schemas.microsoft.com/office/drawing/2014/main" id="{CFF763D4-F1E0-4319-8AA2-1DC08E1A9CFE}"/>
              </a:ext>
            </a:extLst>
          </p:cNvPr>
          <p:cNvGrpSpPr/>
          <p:nvPr/>
        </p:nvGrpSpPr>
        <p:grpSpPr>
          <a:xfrm>
            <a:off x="8856082" y="4396738"/>
            <a:ext cx="2476637" cy="1487645"/>
            <a:chOff x="8057550" y="3749934"/>
            <a:chExt cx="2746135" cy="1699622"/>
          </a:xfrm>
        </p:grpSpPr>
        <p:pic>
          <p:nvPicPr>
            <p:cNvPr id="11" name="Grafik 10">
              <a:extLst>
                <a:ext uri="{FF2B5EF4-FFF2-40B4-BE49-F238E27FC236}">
                  <a16:creationId xmlns:a16="http://schemas.microsoft.com/office/drawing/2014/main" id="{277855F5-002E-4DB4-8773-6395568F1493}"/>
                </a:ext>
              </a:extLst>
            </p:cNvPr>
            <p:cNvPicPr>
              <a:picLocks noChangeAspect="1"/>
            </p:cNvPicPr>
            <p:nvPr/>
          </p:nvPicPr>
          <p:blipFill>
            <a:blip r:embed="rId6"/>
            <a:stretch>
              <a:fillRect/>
            </a:stretch>
          </p:blipFill>
          <p:spPr>
            <a:xfrm>
              <a:off x="8057550" y="3749934"/>
              <a:ext cx="2746135" cy="1346310"/>
            </a:xfrm>
            <a:prstGeom prst="rect">
              <a:avLst/>
            </a:prstGeom>
          </p:spPr>
        </p:pic>
        <p:sp>
          <p:nvSpPr>
            <p:cNvPr id="22" name="TextBox 18">
              <a:extLst>
                <a:ext uri="{FF2B5EF4-FFF2-40B4-BE49-F238E27FC236}">
                  <a16:creationId xmlns:a16="http://schemas.microsoft.com/office/drawing/2014/main" id="{A7D772C0-5AE6-4F69-97EE-1C47C9D7773D}"/>
                </a:ext>
              </a:extLst>
            </p:cNvPr>
            <p:cNvSpPr txBox="1"/>
            <p:nvPr/>
          </p:nvSpPr>
          <p:spPr>
            <a:xfrm>
              <a:off x="8102283" y="5133087"/>
              <a:ext cx="2487899" cy="316469"/>
            </a:xfrm>
            <a:prstGeom prst="rect">
              <a:avLst/>
            </a:prstGeom>
            <a:solidFill>
              <a:schemeClr val="tx1"/>
            </a:solidFill>
            <a:ln w="28575">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rgbClr val="00725B"/>
                  </a:solidFill>
                  <a:latin typeface="+mj-lt"/>
                </a:rPr>
                <a:t>Sprachsensibler </a:t>
              </a:r>
              <a:r>
                <a:rPr lang="de-DE" sz="1200" b="1" dirty="0">
                  <a:solidFill>
                    <a:srgbClr val="00725B"/>
                  </a:solidFill>
                  <a:latin typeface="+mj-lt"/>
                </a:rPr>
                <a:t>Unterricht</a:t>
              </a:r>
            </a:p>
          </p:txBody>
        </p:sp>
      </p:grpSp>
      <p:pic>
        <p:nvPicPr>
          <p:cNvPr id="17" name="Grafik 16">
            <a:extLst>
              <a:ext uri="{FF2B5EF4-FFF2-40B4-BE49-F238E27FC236}">
                <a16:creationId xmlns:a16="http://schemas.microsoft.com/office/drawing/2014/main" id="{12894988-D42E-48DB-96C7-702578B76C8E}"/>
              </a:ext>
            </a:extLst>
          </p:cNvPr>
          <p:cNvPicPr>
            <a:picLocks noChangeAspect="1"/>
          </p:cNvPicPr>
          <p:nvPr/>
        </p:nvPicPr>
        <p:blipFill>
          <a:blip r:embed="rId7"/>
          <a:stretch>
            <a:fillRect/>
          </a:stretch>
        </p:blipFill>
        <p:spPr>
          <a:xfrm>
            <a:off x="8761151" y="1885769"/>
            <a:ext cx="2746135" cy="2004044"/>
          </a:xfrm>
          <a:prstGeom prst="rect">
            <a:avLst/>
          </a:prstGeom>
        </p:spPr>
      </p:pic>
      <p:grpSp>
        <p:nvGrpSpPr>
          <p:cNvPr id="6" name="Gruppieren 5">
            <a:extLst>
              <a:ext uri="{FF2B5EF4-FFF2-40B4-BE49-F238E27FC236}">
                <a16:creationId xmlns:a16="http://schemas.microsoft.com/office/drawing/2014/main" id="{5D08D0A8-A33A-4C61-BE5E-BA266E80FAC7}"/>
              </a:ext>
            </a:extLst>
          </p:cNvPr>
          <p:cNvGrpSpPr/>
          <p:nvPr/>
        </p:nvGrpSpPr>
        <p:grpSpPr>
          <a:xfrm>
            <a:off x="1079479" y="4467369"/>
            <a:ext cx="2208178" cy="1346382"/>
            <a:chOff x="306395" y="3780476"/>
            <a:chExt cx="2208178" cy="1346382"/>
          </a:xfrm>
        </p:grpSpPr>
        <p:grpSp>
          <p:nvGrpSpPr>
            <p:cNvPr id="7" name="Gruppieren 6">
              <a:extLst>
                <a:ext uri="{FF2B5EF4-FFF2-40B4-BE49-F238E27FC236}">
                  <a16:creationId xmlns:a16="http://schemas.microsoft.com/office/drawing/2014/main" id="{BE75CDCD-A248-49EF-9D93-6E9669B23D52}"/>
                </a:ext>
              </a:extLst>
            </p:cNvPr>
            <p:cNvGrpSpPr/>
            <p:nvPr/>
          </p:nvGrpSpPr>
          <p:grpSpPr>
            <a:xfrm>
              <a:off x="306395" y="4461836"/>
              <a:ext cx="2208178" cy="665022"/>
              <a:chOff x="477829" y="5115259"/>
              <a:chExt cx="2777326" cy="770608"/>
            </a:xfrm>
          </p:grpSpPr>
          <p:pic>
            <p:nvPicPr>
              <p:cNvPr id="8" name="Grafik 7" descr="Ein Bild, das Text, Adler, Schrift enthält.&#10;&#10;KI-generierte Inhalte können fehlerhaft sein.">
                <a:extLst>
                  <a:ext uri="{FF2B5EF4-FFF2-40B4-BE49-F238E27FC236}">
                    <a16:creationId xmlns:a16="http://schemas.microsoft.com/office/drawing/2014/main" id="{58ED8E5B-89E8-F652-9B1B-58A366F1298B}"/>
                  </a:ext>
                </a:extLst>
              </p:cNvPr>
              <p:cNvPicPr>
                <a:picLocks noChangeAspect="1"/>
              </p:cNvPicPr>
              <p:nvPr/>
            </p:nvPicPr>
            <p:blipFill>
              <a:blip r:embed="rId8"/>
              <a:stretch>
                <a:fillRect/>
              </a:stretch>
            </p:blipFill>
            <p:spPr>
              <a:xfrm>
                <a:off x="1676210" y="5146181"/>
                <a:ext cx="1578945" cy="739686"/>
              </a:xfrm>
              <a:prstGeom prst="rect">
                <a:avLst/>
              </a:prstGeom>
            </p:spPr>
          </p:pic>
          <p:pic>
            <p:nvPicPr>
              <p:cNvPr id="19" name="Grafik 18" descr="Ein Bild, das Symbol, Schrift, Design, Typografie enthält.&#10;&#10;KI-generierte Inhalte können fehlerhaft sein.">
                <a:extLst>
                  <a:ext uri="{FF2B5EF4-FFF2-40B4-BE49-F238E27FC236}">
                    <a16:creationId xmlns:a16="http://schemas.microsoft.com/office/drawing/2014/main" id="{F1214D57-947B-4B2F-8381-73B244D33FA0}"/>
                  </a:ext>
                </a:extLst>
              </p:cNvPr>
              <p:cNvPicPr>
                <a:picLocks noChangeAspect="1"/>
              </p:cNvPicPr>
              <p:nvPr/>
            </p:nvPicPr>
            <p:blipFill>
              <a:blip r:embed="rId9"/>
              <a:stretch>
                <a:fillRect/>
              </a:stretch>
            </p:blipFill>
            <p:spPr>
              <a:xfrm>
                <a:off x="477829" y="5115259"/>
                <a:ext cx="1111307" cy="716571"/>
              </a:xfrm>
              <a:prstGeom prst="rect">
                <a:avLst/>
              </a:prstGeom>
            </p:spPr>
          </p:pic>
        </p:grpSp>
        <p:pic>
          <p:nvPicPr>
            <p:cNvPr id="3" name="Grafik 2">
              <a:extLst>
                <a:ext uri="{FF2B5EF4-FFF2-40B4-BE49-F238E27FC236}">
                  <a16:creationId xmlns:a16="http://schemas.microsoft.com/office/drawing/2014/main" id="{D4972082-E4ED-EE67-6FA8-4DD15D868DC6}"/>
                </a:ext>
              </a:extLst>
            </p:cNvPr>
            <p:cNvPicPr>
              <a:picLocks noChangeAspect="1"/>
            </p:cNvPicPr>
            <p:nvPr/>
          </p:nvPicPr>
          <p:blipFill>
            <a:blip r:embed="rId10"/>
            <a:srcRect r="53959" b="33836"/>
            <a:stretch>
              <a:fillRect/>
            </a:stretch>
          </p:blipFill>
          <p:spPr>
            <a:xfrm>
              <a:off x="748180" y="3780476"/>
              <a:ext cx="1255377" cy="673511"/>
            </a:xfrm>
            <a:prstGeom prst="rect">
              <a:avLst/>
            </a:prstGeom>
          </p:spPr>
        </p:pic>
      </p:grpSp>
    </p:spTree>
    <p:extLst>
      <p:ext uri="{BB962C8B-B14F-4D97-AF65-F5344CB8AC3E}">
        <p14:creationId xmlns:p14="http://schemas.microsoft.com/office/powerpoint/2010/main" val="2377716254"/>
      </p:ext>
    </p:extLst>
  </p:cSld>
  <p:clrMapOvr>
    <a:masterClrMapping/>
  </p:clrMapOvr>
  <mc:AlternateContent xmlns:mc="http://schemas.openxmlformats.org/markup-compatibility/2006" xmlns:p14="http://schemas.microsoft.com/office/powerpoint/2010/main">
    <mc:Choice Requires="p14">
      <p:transition spd="slow" p14:dur="2000" advTm="61461"/>
    </mc:Choice>
    <mc:Fallback xmlns="">
      <p:transition spd="slow" advTm="61461"/>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D6496-0269-5648-EF5D-6B2F69801337}"/>
            </a:ext>
          </a:extLst>
        </p:cNvPr>
        <p:cNvGrpSpPr/>
        <p:nvPr/>
      </p:nvGrpSpPr>
      <p:grpSpPr>
        <a:xfrm>
          <a:off x="0" y="0"/>
          <a:ext cx="0" cy="0"/>
          <a:chOff x="0" y="0"/>
          <a:chExt cx="0" cy="0"/>
        </a:xfrm>
      </p:grpSpPr>
      <p:sp>
        <p:nvSpPr>
          <p:cNvPr id="807" name="Pfeil: nach oben gekrümmt 806">
            <a:extLst>
              <a:ext uri="{FF2B5EF4-FFF2-40B4-BE49-F238E27FC236}">
                <a16:creationId xmlns:a16="http://schemas.microsoft.com/office/drawing/2014/main" id="{8683C1CF-8488-A925-4500-2E5FAD2FF105}"/>
              </a:ext>
            </a:extLst>
          </p:cNvPr>
          <p:cNvSpPr/>
          <p:nvPr/>
        </p:nvSpPr>
        <p:spPr>
          <a:xfrm>
            <a:off x="3697529" y="5029936"/>
            <a:ext cx="1416946" cy="517584"/>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7" name="Freihandform: Form 6">
            <a:extLst>
              <a:ext uri="{FF2B5EF4-FFF2-40B4-BE49-F238E27FC236}">
                <a16:creationId xmlns:a16="http://schemas.microsoft.com/office/drawing/2014/main" id="{153FD482-00D0-7ECD-05BC-8629846BBFED}"/>
              </a:ext>
            </a:extLst>
          </p:cNvPr>
          <p:cNvSpPr/>
          <p:nvPr/>
        </p:nvSpPr>
        <p:spPr>
          <a:xfrm>
            <a:off x="595994" y="1412638"/>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prstClr val="white"/>
                </a:solidFill>
                <a:effectLst/>
                <a:uLnTx/>
                <a:uFillTx/>
                <a:latin typeface="Kantumruy Pro"/>
                <a:ea typeface="+mn-ea"/>
                <a:cs typeface="+mn-cs"/>
              </a:rPr>
              <a:t> </a:t>
            </a:r>
            <a:r>
              <a:rPr kumimoji="0" lang="de-DE" sz="2800" b="1" i="0" u="none" strike="noStrike" kern="1200" cap="none" spc="0" normalizeH="0" baseline="0" noProof="0" dirty="0">
                <a:ln>
                  <a:noFill/>
                </a:ln>
                <a:solidFill>
                  <a:srgbClr val="202334"/>
                </a:solidFill>
                <a:effectLst/>
                <a:uLnTx/>
                <a:uFillTx/>
                <a:latin typeface="Kantumruy Pro"/>
                <a:ea typeface="+mn-ea"/>
                <a:cs typeface="+mn-cs"/>
              </a:rPr>
              <a:t>BAUSTEIN I</a:t>
            </a:r>
          </a:p>
        </p:txBody>
      </p:sp>
      <p:sp>
        <p:nvSpPr>
          <p:cNvPr id="8" name="Freihandform: Form 7">
            <a:extLst>
              <a:ext uri="{FF2B5EF4-FFF2-40B4-BE49-F238E27FC236}">
                <a16:creationId xmlns:a16="http://schemas.microsoft.com/office/drawing/2014/main" id="{54EE54ED-1921-301C-0725-DD80B57EC9AB}"/>
              </a:ext>
            </a:extLst>
          </p:cNvPr>
          <p:cNvSpPr/>
          <p:nvPr/>
        </p:nvSpPr>
        <p:spPr>
          <a:xfrm>
            <a:off x="797961" y="2481020"/>
            <a:ext cx="3262415"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chemeClr val="accent1">
              <a:lumMod val="75000"/>
            </a:schemeClr>
          </a:solid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1</a:t>
            </a:r>
          </a:p>
        </p:txBody>
      </p:sp>
      <p:sp>
        <p:nvSpPr>
          <p:cNvPr id="9" name="Freihandform: Form 8">
            <a:extLst>
              <a:ext uri="{FF2B5EF4-FFF2-40B4-BE49-F238E27FC236}">
                <a16:creationId xmlns:a16="http://schemas.microsoft.com/office/drawing/2014/main" id="{E635579A-D9FD-DACD-340F-71E1E099E95F}"/>
              </a:ext>
            </a:extLst>
          </p:cNvPr>
          <p:cNvSpPr/>
          <p:nvPr/>
        </p:nvSpPr>
        <p:spPr>
          <a:xfrm>
            <a:off x="4303163" y="1412638"/>
            <a:ext cx="2387599"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a:t>
            </a:r>
          </a:p>
        </p:txBody>
      </p:sp>
      <p:sp>
        <p:nvSpPr>
          <p:cNvPr id="10" name="Freihandform: Form 9">
            <a:extLst>
              <a:ext uri="{FF2B5EF4-FFF2-40B4-BE49-F238E27FC236}">
                <a16:creationId xmlns:a16="http://schemas.microsoft.com/office/drawing/2014/main" id="{011B9E13-577B-BF6C-9AED-98204E676F59}"/>
              </a:ext>
            </a:extLst>
          </p:cNvPr>
          <p:cNvSpPr/>
          <p:nvPr/>
        </p:nvSpPr>
        <p:spPr>
          <a:xfrm>
            <a:off x="4463898" y="2260617"/>
            <a:ext cx="1984077" cy="1337569"/>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Erprobung im Unterricht </a:t>
            </a: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individuelle Vertiefung </a:t>
            </a:r>
          </a:p>
        </p:txBody>
      </p:sp>
      <p:sp>
        <p:nvSpPr>
          <p:cNvPr id="12" name="Freihandform: Form 11">
            <a:extLst>
              <a:ext uri="{FF2B5EF4-FFF2-40B4-BE49-F238E27FC236}">
                <a16:creationId xmlns:a16="http://schemas.microsoft.com/office/drawing/2014/main" id="{FF63CB8B-E27D-E6BF-6589-A287EB885C49}"/>
              </a:ext>
            </a:extLst>
          </p:cNvPr>
          <p:cNvSpPr/>
          <p:nvPr/>
        </p:nvSpPr>
        <p:spPr>
          <a:xfrm>
            <a:off x="4566127" y="3734104"/>
            <a:ext cx="1779619" cy="114561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marL="0" marR="0" lvl="0" indent="0" algn="ctr" defTabSz="948243" rtl="0" eaLnBrk="1" fontAlgn="auto" latinLnBrk="0" hangingPunct="1">
              <a:lnSpc>
                <a:spcPct val="90000"/>
              </a:lnSpc>
              <a:spcBef>
                <a:spcPct val="0"/>
              </a:spcBef>
              <a:spcAft>
                <a:spcPts val="0"/>
              </a:spcAft>
              <a:buClrTx/>
              <a:buSzTx/>
              <a:buFontTx/>
              <a:buNone/>
              <a:tabLst/>
              <a:defRPr/>
            </a:pPr>
            <a:r>
              <a:rPr kumimoji="0" lang="de-DE" sz="1500" i="0" u="none" strike="noStrike" kern="1200" cap="none" spc="0" normalizeH="0" baseline="0" noProof="0" dirty="0">
                <a:ln>
                  <a:noFill/>
                </a:ln>
                <a:solidFill>
                  <a:srgbClr val="00725B"/>
                </a:solidFill>
                <a:effectLst/>
                <a:uLnTx/>
                <a:uFillTx/>
                <a:ea typeface="+mn-ea"/>
                <a:cs typeface="+mn-cs"/>
              </a:rPr>
              <a:t>U-Materialien</a:t>
            </a:r>
            <a:endParaRPr lang="de-DE" sz="1500" i="0" u="none" strike="noStrike" kern="1200" cap="none" spc="0" normalizeH="0" baseline="0" noProof="0" dirty="0">
              <a:ln>
                <a:noFill/>
              </a:ln>
              <a:solidFill>
                <a:srgbClr val="00725B"/>
              </a:solidFill>
              <a:effectLst/>
              <a:uLnTx/>
              <a:uFillTx/>
            </a:endParaRPr>
          </a:p>
          <a:p>
            <a:pPr marL="0" marR="0" lvl="0" indent="0" algn="ctr" defTabSz="948243" rtl="0" eaLnBrk="1" fontAlgn="auto" latinLnBrk="0" hangingPunct="1">
              <a:lnSpc>
                <a:spcPct val="90000"/>
              </a:lnSpc>
              <a:spcBef>
                <a:spcPct val="0"/>
              </a:spcBef>
              <a:spcAft>
                <a:spcPts val="0"/>
              </a:spcAft>
              <a:buClrTx/>
              <a:buSzTx/>
              <a:buFontTx/>
              <a:buNone/>
              <a:tabLst/>
              <a:defRPr/>
            </a:pPr>
            <a:r>
              <a:rPr kumimoji="0" lang="de-DE" sz="1500" i="0" u="none" strike="noStrike" kern="1200" cap="none" spc="0" normalizeH="0" baseline="0" noProof="0" dirty="0">
                <a:ln>
                  <a:noFill/>
                </a:ln>
                <a:solidFill>
                  <a:srgbClr val="00725B"/>
                </a:solidFill>
                <a:effectLst/>
                <a:uLnTx/>
                <a:uFillTx/>
                <a:ea typeface="+mn-ea"/>
                <a:cs typeface="+mn-cs"/>
              </a:rPr>
              <a:t>Übersichten</a:t>
            </a:r>
            <a:endParaRPr lang="de-DE" sz="1500" i="0" u="none" strike="noStrike" kern="1200" cap="none" spc="0" normalizeH="0" baseline="0" noProof="0" dirty="0">
              <a:ln>
                <a:noFill/>
              </a:ln>
              <a:solidFill>
                <a:srgbClr val="00725B"/>
              </a:solidFill>
              <a:effectLst/>
              <a:uLnTx/>
              <a:uFillTx/>
            </a:endParaRPr>
          </a:p>
          <a:p>
            <a:pPr lvl="0" algn="ctr" defTabSz="948243">
              <a:lnSpc>
                <a:spcPct val="90000"/>
              </a:lnSpc>
              <a:spcBef>
                <a:spcPct val="0"/>
              </a:spcBef>
              <a:defRPr/>
            </a:pPr>
            <a:r>
              <a:rPr lang="de-DE" sz="1500" dirty="0">
                <a:solidFill>
                  <a:srgbClr val="00725B"/>
                </a:solidFill>
                <a:ea typeface="+mn-lt"/>
                <a:cs typeface="+mn-lt"/>
              </a:rPr>
              <a:t>Literatur-recherche</a:t>
            </a:r>
            <a:endParaRPr lang="de-DE" sz="1500" dirty="0"/>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13" name="Freihandform: Form 12">
            <a:extLst>
              <a:ext uri="{FF2B5EF4-FFF2-40B4-BE49-F238E27FC236}">
                <a16:creationId xmlns:a16="http://schemas.microsoft.com/office/drawing/2014/main" id="{A3174608-6410-AE96-B165-36BA14C6D09A}"/>
              </a:ext>
            </a:extLst>
          </p:cNvPr>
          <p:cNvSpPr/>
          <p:nvPr/>
        </p:nvSpPr>
        <p:spPr>
          <a:xfrm>
            <a:off x="6749929" y="1412638"/>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III</a:t>
            </a:r>
            <a:endParaRPr kumimoji="0" lang="de-DE" sz="2800" b="1"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4" name="Freihandform: Form 13">
            <a:extLst>
              <a:ext uri="{FF2B5EF4-FFF2-40B4-BE49-F238E27FC236}">
                <a16:creationId xmlns:a16="http://schemas.microsoft.com/office/drawing/2014/main" id="{13AC1D1D-E352-B620-98CE-430E20986F10}"/>
              </a:ext>
            </a:extLst>
          </p:cNvPr>
          <p:cNvSpPr/>
          <p:nvPr/>
        </p:nvSpPr>
        <p:spPr>
          <a:xfrm>
            <a:off x="6944762" y="2481020"/>
            <a:ext cx="3271520"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2</a:t>
            </a:r>
          </a:p>
        </p:txBody>
      </p:sp>
      <p:sp>
        <p:nvSpPr>
          <p:cNvPr id="818" name="Pfeil: nach unten gekrümmt 817">
            <a:extLst>
              <a:ext uri="{FF2B5EF4-FFF2-40B4-BE49-F238E27FC236}">
                <a16:creationId xmlns:a16="http://schemas.microsoft.com/office/drawing/2014/main" id="{B55D9A42-B75D-6B59-68AF-7A1878EF582C}"/>
              </a:ext>
            </a:extLst>
          </p:cNvPr>
          <p:cNvSpPr/>
          <p:nvPr/>
        </p:nvSpPr>
        <p:spPr>
          <a:xfrm rot="10800000">
            <a:off x="5801172" y="5028157"/>
            <a:ext cx="1710905" cy="503208"/>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7" name="Titel 1">
            <a:extLst>
              <a:ext uri="{FF2B5EF4-FFF2-40B4-BE49-F238E27FC236}">
                <a16:creationId xmlns:a16="http://schemas.microsoft.com/office/drawing/2014/main" id="{E488684D-5A04-990F-6C10-E83E2EB7B6CA}"/>
              </a:ext>
            </a:extLst>
          </p:cNvPr>
          <p:cNvSpPr>
            <a:spLocks noGrp="1"/>
          </p:cNvSpPr>
          <p:nvPr>
            <p:ph type="title"/>
          </p:nvPr>
        </p:nvSpPr>
        <p:spPr>
          <a:xfrm>
            <a:off x="540600" y="392304"/>
            <a:ext cx="10811400" cy="879336"/>
          </a:xfrm>
        </p:spPr>
        <p:txBody>
          <a:bodyPr lIns="121920" tIns="60960" rIns="121920" bIns="60960" anchor="t"/>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de-DE" sz="3200" b="1" dirty="0">
                <a:solidFill>
                  <a:schemeClr val="bg1"/>
                </a:solidFill>
                <a:cs typeface="Arial"/>
              </a:rPr>
              <a:t>Inhalte und Ablauf des Fortbildungsmoduls</a:t>
            </a:r>
            <a:br>
              <a:rPr lang="de-DE" sz="3200" b="1" dirty="0">
                <a:solidFill>
                  <a:schemeClr val="bg1"/>
                </a:solidFill>
                <a:cs typeface="Arial"/>
              </a:rPr>
            </a:br>
            <a:r>
              <a:rPr lang="de-DE" dirty="0">
                <a:solidFill>
                  <a:schemeClr val="bg1"/>
                </a:solidFill>
                <a:ea typeface="+mn-lt"/>
                <a:cs typeface="+mn-lt"/>
              </a:rPr>
              <a:t>Funktionaler Zusammenhang</a:t>
            </a:r>
            <a:endParaRPr lang="de-DE" sz="2400" dirty="0">
              <a:solidFill>
                <a:schemeClr val="bg1"/>
              </a:solidFill>
            </a:endParaRPr>
          </a:p>
        </p:txBody>
      </p:sp>
      <p:sp>
        <p:nvSpPr>
          <p:cNvPr id="28" name="Freihandform: Form 27">
            <a:extLst>
              <a:ext uri="{FF2B5EF4-FFF2-40B4-BE49-F238E27FC236}">
                <a16:creationId xmlns:a16="http://schemas.microsoft.com/office/drawing/2014/main" id="{20619D02-FCCA-3164-785B-E14585982487}"/>
              </a:ext>
            </a:extLst>
          </p:cNvPr>
          <p:cNvSpPr/>
          <p:nvPr/>
        </p:nvSpPr>
        <p:spPr>
          <a:xfrm>
            <a:off x="951595" y="3466033"/>
            <a:ext cx="2904527"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algn="ctr" defTabSz="948243">
              <a:lnSpc>
                <a:spcPct val="90000"/>
              </a:lnSpc>
              <a:spcBef>
                <a:spcPct val="0"/>
              </a:spcBef>
              <a:spcAft>
                <a:spcPct val="35000"/>
              </a:spcAft>
              <a:defRPr/>
            </a:pPr>
            <a:r>
              <a:rPr kumimoji="0" lang="de-DE" sz="1600" b="1" i="0" u="none" strike="noStrike" kern="1200" cap="none" spc="0" normalizeH="0" baseline="0" noProof="0" dirty="0">
                <a:ln>
                  <a:noFill/>
                </a:ln>
                <a:solidFill>
                  <a:srgbClr val="00725B"/>
                </a:solidFill>
                <a:effectLst/>
                <a:uLnTx/>
                <a:uFillTx/>
                <a:latin typeface="Kantumruy Pro"/>
                <a:ea typeface="+mn-ea"/>
                <a:cs typeface="+mn-cs"/>
              </a:rPr>
              <a:t>Fachdidaktische Grundlagen I </a:t>
            </a:r>
            <a:r>
              <a:rPr lang="de-DE" sz="1600" b="1" dirty="0">
                <a:solidFill>
                  <a:srgbClr val="00725B"/>
                </a:solidFill>
                <a:ea typeface="+mn-lt"/>
                <a:cs typeface="+mn-lt"/>
              </a:rPr>
              <a:t>Analyse </a:t>
            </a:r>
            <a:r>
              <a:rPr lang="de-DE" sz="1600" b="1" dirty="0">
                <a:solidFill>
                  <a:srgbClr val="00725B"/>
                </a:solidFill>
                <a:latin typeface="Kantumruy Pro"/>
              </a:rPr>
              <a:t>und</a:t>
            </a:r>
            <a:r>
              <a:rPr kumimoji="0" lang="de-DE" sz="1600" b="1" i="0" u="none" strike="noStrike" kern="1200" cap="none" spc="0" normalizeH="0" baseline="0" noProof="0" dirty="0">
                <a:ln>
                  <a:noFill/>
                </a:ln>
                <a:solidFill>
                  <a:srgbClr val="00725B"/>
                </a:solidFill>
                <a:effectLst/>
                <a:uLnTx/>
                <a:uFillTx/>
                <a:latin typeface="Kantumruy Pro"/>
                <a:ea typeface="+mn-ea"/>
                <a:cs typeface="+mn-cs"/>
              </a:rPr>
              <a:t> </a:t>
            </a:r>
            <a:r>
              <a:rPr lang="de-DE" sz="1600" b="1" dirty="0">
                <a:solidFill>
                  <a:srgbClr val="00725B"/>
                </a:solidFill>
                <a:ea typeface="+mn-lt"/>
                <a:cs typeface="+mn-lt"/>
              </a:rPr>
              <a:t>Erprobung </a:t>
            </a:r>
            <a:r>
              <a:rPr lang="de-DE" sz="1600" b="1" dirty="0">
                <a:solidFill>
                  <a:srgbClr val="00725B"/>
                </a:solidFill>
                <a:latin typeface="Kantumruy Pro"/>
              </a:rPr>
              <a:t>von</a:t>
            </a:r>
            <a:r>
              <a:rPr kumimoji="0" lang="de-DE" sz="1600" b="1" i="0" u="none" strike="noStrike" kern="1200" cap="none" spc="0" normalizeH="0" baseline="0" noProof="0" dirty="0">
                <a:ln>
                  <a:noFill/>
                </a:ln>
                <a:solidFill>
                  <a:srgbClr val="00725B"/>
                </a:solidFill>
                <a:effectLst/>
                <a:uLnTx/>
                <a:uFillTx/>
                <a:latin typeface="Kantumruy Pro"/>
                <a:ea typeface="+mn-ea"/>
                <a:cs typeface="+mn-cs"/>
              </a:rPr>
              <a:t> digital gestützten Lernumgebungen</a:t>
            </a:r>
            <a:endParaRPr lang="de-DE" sz="1600" b="1" i="0" u="none" strike="noStrike" kern="1200" cap="none" spc="0" normalizeH="0" baseline="0" noProof="0" dirty="0">
              <a:ln>
                <a:noFill/>
              </a:ln>
              <a:solidFill>
                <a:srgbClr val="00725B"/>
              </a:solidFill>
              <a:effectLst/>
              <a:uLnTx/>
              <a:uFillTx/>
              <a:latin typeface="Kantumruy Pro"/>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29" name="Freihandform: Form 28">
            <a:extLst>
              <a:ext uri="{FF2B5EF4-FFF2-40B4-BE49-F238E27FC236}">
                <a16:creationId xmlns:a16="http://schemas.microsoft.com/office/drawing/2014/main" id="{74E1DD67-C282-768E-63FA-1E9C98035706}"/>
              </a:ext>
            </a:extLst>
          </p:cNvPr>
          <p:cNvSpPr/>
          <p:nvPr/>
        </p:nvSpPr>
        <p:spPr>
          <a:xfrm>
            <a:off x="7127642" y="3520568"/>
            <a:ext cx="2926080"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25B"/>
              </a:solidFill>
              <a:effectLst/>
              <a:uLnTx/>
              <a:uFillTx/>
              <a:latin typeface="Kantumruy Pro"/>
              <a:ea typeface="+mn-ea"/>
              <a:cs typeface="+mn-cs"/>
            </a:endParaRPr>
          </a:p>
          <a:p>
            <a:pPr algn="ctr" defTabSz="948243">
              <a:lnSpc>
                <a:spcPct val="90000"/>
              </a:lnSpc>
              <a:spcBef>
                <a:spcPct val="0"/>
              </a:spcBef>
              <a:spcAft>
                <a:spcPct val="35000"/>
              </a:spcAft>
              <a:defRPr/>
            </a:pPr>
            <a:r>
              <a:rPr kumimoji="0" lang="de-DE" sz="1600" b="1" i="0" u="none" strike="noStrike" kern="1200" cap="none" spc="0" normalizeH="0" baseline="0" noProof="0" dirty="0">
                <a:ln>
                  <a:noFill/>
                </a:ln>
                <a:solidFill>
                  <a:srgbClr val="00725B"/>
                </a:solidFill>
                <a:effectLst/>
                <a:uLnTx/>
                <a:uFillTx/>
                <a:latin typeface="Kantumruy Pro"/>
                <a:ea typeface="+mn-ea"/>
                <a:cs typeface="+mn-cs"/>
              </a:rPr>
              <a:t>Fachdidaktische Grundlagen II Reflexion von Praxisbeispielen: </a:t>
            </a:r>
            <a:r>
              <a:rPr lang="de-DE" sz="1600" b="1" dirty="0">
                <a:solidFill>
                  <a:srgbClr val="00725B"/>
                </a:solidFill>
                <a:latin typeface="Kantumruy Pro"/>
              </a:rPr>
              <a:t>Schülerprodukte analysieren und diagnosegestützt</a:t>
            </a:r>
            <a:r>
              <a:rPr kumimoji="0" lang="de-DE" sz="1600" b="1" i="0" u="none" strike="noStrike" kern="1200" cap="none" spc="0" normalizeH="0" baseline="0" noProof="0" dirty="0">
                <a:ln>
                  <a:noFill/>
                </a:ln>
                <a:solidFill>
                  <a:srgbClr val="00725B"/>
                </a:solidFill>
                <a:effectLst/>
                <a:uLnTx/>
                <a:uFillTx/>
                <a:latin typeface="Kantumruy Pro"/>
                <a:ea typeface="+mn-ea"/>
                <a:cs typeface="+mn-cs"/>
              </a:rPr>
              <a:t> </a:t>
            </a:r>
            <a:r>
              <a:rPr lang="de-DE" sz="1600" b="1" dirty="0">
                <a:solidFill>
                  <a:srgbClr val="00725B"/>
                </a:solidFill>
                <a:latin typeface="Kantumruy Pro"/>
              </a:rPr>
              <a:t>fördern</a:t>
            </a:r>
            <a:endParaRPr lang="de-DE" sz="1600" b="1" i="0" u="none" strike="noStrike" kern="1200" cap="none" spc="0" normalizeH="0" baseline="0" noProof="0" dirty="0">
              <a:ln>
                <a:noFill/>
              </a:ln>
              <a:solidFill>
                <a:srgbClr val="00725B"/>
              </a:solidFill>
              <a:effectLst/>
              <a:uLnTx/>
              <a:uFillTx/>
              <a:latin typeface="Kantumruy Pro"/>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32" name="Freihandform: Form 31">
            <a:extLst>
              <a:ext uri="{FF2B5EF4-FFF2-40B4-BE49-F238E27FC236}">
                <a16:creationId xmlns:a16="http://schemas.microsoft.com/office/drawing/2014/main" id="{EADDFF9A-DE4E-6966-AEAA-7D892C449985}"/>
              </a:ext>
            </a:extLst>
          </p:cNvPr>
          <p:cNvSpPr/>
          <p:nvPr/>
        </p:nvSpPr>
        <p:spPr>
          <a:xfrm>
            <a:off x="10457003" y="1415141"/>
            <a:ext cx="1212161" cy="3558771"/>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endParaRPr kumimoji="0" lang="de-DE" sz="3067"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39" name="Freihandform: Form 38">
            <a:extLst>
              <a:ext uri="{FF2B5EF4-FFF2-40B4-BE49-F238E27FC236}">
                <a16:creationId xmlns:a16="http://schemas.microsoft.com/office/drawing/2014/main" id="{5058BAF3-1A22-7FDF-84B9-39CE11F04ECA}"/>
              </a:ext>
            </a:extLst>
          </p:cNvPr>
          <p:cNvSpPr/>
          <p:nvPr/>
        </p:nvSpPr>
        <p:spPr>
          <a:xfrm>
            <a:off x="10633620" y="2499478"/>
            <a:ext cx="858924" cy="598108"/>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PLG</a:t>
            </a:r>
          </a:p>
        </p:txBody>
      </p:sp>
      <p:sp>
        <p:nvSpPr>
          <p:cNvPr id="30" name="Textfeld 29">
            <a:extLst>
              <a:ext uri="{FF2B5EF4-FFF2-40B4-BE49-F238E27FC236}">
                <a16:creationId xmlns:a16="http://schemas.microsoft.com/office/drawing/2014/main" id="{47F81CEC-C978-C2CA-2CE7-3977BED9C701}"/>
              </a:ext>
            </a:extLst>
          </p:cNvPr>
          <p:cNvSpPr txBox="1"/>
          <p:nvPr/>
        </p:nvSpPr>
        <p:spPr bwMode="auto">
          <a:xfrm>
            <a:off x="10438815" y="5027618"/>
            <a:ext cx="175318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srgbClr val="002060"/>
                </a:solidFill>
                <a:effectLst/>
                <a:uLnTx/>
                <a:uFillTx/>
                <a:latin typeface="Kantumruy Pro"/>
                <a:ea typeface="+mn-ea"/>
                <a:cs typeface="Calibri"/>
              </a:rPr>
              <a:t>U-Entwicklung </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srgbClr val="002060"/>
                </a:solidFill>
                <a:effectLst/>
                <a:uLnTx/>
                <a:uFillTx/>
                <a:latin typeface="Kantumruy Pro"/>
                <a:ea typeface="+mn-ea"/>
                <a:cs typeface="Calibri"/>
              </a:rPr>
              <a:t>in Schulteams</a:t>
            </a:r>
            <a:endParaRPr kumimoji="0" lang="de-DE" sz="1500" b="1" i="0" u="none" strike="noStrike" kern="1200" cap="none" spc="0" normalizeH="0" baseline="0" noProof="0" dirty="0">
              <a:ln>
                <a:noFill/>
              </a:ln>
              <a:solidFill>
                <a:srgbClr val="002060"/>
              </a:solidFill>
              <a:effectLst/>
              <a:uLnTx/>
              <a:uFillTx/>
              <a:latin typeface="Kantumruy Pro"/>
              <a:ea typeface="+mn-ea"/>
              <a:cs typeface="+mn-cs"/>
            </a:endParaRPr>
          </a:p>
        </p:txBody>
      </p:sp>
      <p:pic>
        <p:nvPicPr>
          <p:cNvPr id="33" name="Grafik 32">
            <a:extLst>
              <a:ext uri="{FF2B5EF4-FFF2-40B4-BE49-F238E27FC236}">
                <a16:creationId xmlns:a16="http://schemas.microsoft.com/office/drawing/2014/main" id="{84535B4E-8B32-731E-37B4-59BDDA0F6B85}"/>
              </a:ext>
            </a:extLst>
          </p:cNvPr>
          <p:cNvPicPr>
            <a:picLocks noChangeAspect="1"/>
          </p:cNvPicPr>
          <p:nvPr/>
        </p:nvPicPr>
        <p:blipFill rotWithShape="1">
          <a:blip r:embed="rId3"/>
          <a:srcRect l="11551" t="7219" r="13459" b="30728"/>
          <a:stretch/>
        </p:blipFill>
        <p:spPr>
          <a:xfrm>
            <a:off x="7603101" y="4779079"/>
            <a:ext cx="1919972" cy="1191567"/>
          </a:xfrm>
          <a:prstGeom prst="rect">
            <a:avLst/>
          </a:prstGeom>
        </p:spPr>
      </p:pic>
      <p:pic>
        <p:nvPicPr>
          <p:cNvPr id="34" name="Grafik 33">
            <a:extLst>
              <a:ext uri="{FF2B5EF4-FFF2-40B4-BE49-F238E27FC236}">
                <a16:creationId xmlns:a16="http://schemas.microsoft.com/office/drawing/2014/main" id="{FBE62A8D-2E93-A1E5-C014-7F516FC04829}"/>
              </a:ext>
            </a:extLst>
          </p:cNvPr>
          <p:cNvPicPr>
            <a:picLocks noChangeAspect="1"/>
          </p:cNvPicPr>
          <p:nvPr/>
        </p:nvPicPr>
        <p:blipFill rotWithShape="1">
          <a:blip r:embed="rId4"/>
          <a:srcRect t="6555" b="12995"/>
          <a:stretch/>
        </p:blipFill>
        <p:spPr>
          <a:xfrm>
            <a:off x="1078614" y="4779078"/>
            <a:ext cx="2048256" cy="1235867"/>
          </a:xfrm>
          <a:prstGeom prst="rect">
            <a:avLst/>
          </a:prstGeom>
        </p:spPr>
      </p:pic>
      <p:pic>
        <p:nvPicPr>
          <p:cNvPr id="5" name="Grafik 4">
            <a:extLst>
              <a:ext uri="{FF2B5EF4-FFF2-40B4-BE49-F238E27FC236}">
                <a16:creationId xmlns:a16="http://schemas.microsoft.com/office/drawing/2014/main" id="{DF105C21-DEB8-7B2D-DC28-D3A9A1E116DE}"/>
              </a:ext>
            </a:extLst>
          </p:cNvPr>
          <p:cNvPicPr>
            <a:picLocks noChangeAspect="1"/>
          </p:cNvPicPr>
          <p:nvPr/>
        </p:nvPicPr>
        <p:blipFill rotWithShape="1">
          <a:blip r:embed="rId5"/>
          <a:srcRect l="6594" r="15133"/>
          <a:stretch/>
        </p:blipFill>
        <p:spPr>
          <a:xfrm>
            <a:off x="10554118" y="1611208"/>
            <a:ext cx="1017925" cy="756920"/>
          </a:xfrm>
          <a:prstGeom prst="rect">
            <a:avLst/>
          </a:prstGeom>
        </p:spPr>
      </p:pic>
      <p:pic>
        <p:nvPicPr>
          <p:cNvPr id="3" name="Grafik 2">
            <a:extLst>
              <a:ext uri="{FF2B5EF4-FFF2-40B4-BE49-F238E27FC236}">
                <a16:creationId xmlns:a16="http://schemas.microsoft.com/office/drawing/2014/main" id="{AD3B4C5F-2942-B332-0497-BD791A328346}"/>
              </a:ext>
            </a:extLst>
          </p:cNvPr>
          <p:cNvPicPr>
            <a:picLocks noChangeAspect="1"/>
          </p:cNvPicPr>
          <p:nvPr/>
        </p:nvPicPr>
        <p:blipFill rotWithShape="1">
          <a:blip r:embed="rId6"/>
          <a:srcRect l="27717" t="4256" b="11411"/>
          <a:stretch/>
        </p:blipFill>
        <p:spPr>
          <a:xfrm rot="5400000">
            <a:off x="10507878" y="3553587"/>
            <a:ext cx="1110405" cy="971637"/>
          </a:xfrm>
          <a:prstGeom prst="rect">
            <a:avLst/>
          </a:prstGeom>
        </p:spPr>
      </p:pic>
      <p:sp>
        <p:nvSpPr>
          <p:cNvPr id="2" name="Foliennummernplatzhalter 3">
            <a:extLst>
              <a:ext uri="{FF2B5EF4-FFF2-40B4-BE49-F238E27FC236}">
                <a16:creationId xmlns:a16="http://schemas.microsoft.com/office/drawing/2014/main" id="{C5624E64-79AD-AB6E-51D0-9C10E2B3C40E}"/>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3</a:t>
            </a:fld>
            <a:endParaRPr lang="de-DE" dirty="0"/>
          </a:p>
        </p:txBody>
      </p:sp>
      <p:sp>
        <p:nvSpPr>
          <p:cNvPr id="35" name="Rechteck 34">
            <a:extLst>
              <a:ext uri="{FF2B5EF4-FFF2-40B4-BE49-F238E27FC236}">
                <a16:creationId xmlns:a16="http://schemas.microsoft.com/office/drawing/2014/main" id="{F0E879E5-525F-BA5D-497A-3C33238FD5C8}"/>
              </a:ext>
            </a:extLst>
          </p:cNvPr>
          <p:cNvSpPr/>
          <p:nvPr/>
        </p:nvSpPr>
        <p:spPr>
          <a:xfrm>
            <a:off x="10447176" y="1316069"/>
            <a:ext cx="1521680" cy="4929492"/>
          </a:xfrm>
          <a:prstGeom prst="rect">
            <a:avLst/>
          </a:prstGeom>
          <a:solidFill>
            <a:schemeClr val="tx1">
              <a:alpha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Freihandform: Form 5">
            <a:extLst>
              <a:ext uri="{FF2B5EF4-FFF2-40B4-BE49-F238E27FC236}">
                <a16:creationId xmlns:a16="http://schemas.microsoft.com/office/drawing/2014/main" id="{586AB6B8-9794-C3FC-5382-454BB50F34C2}"/>
              </a:ext>
            </a:extLst>
          </p:cNvPr>
          <p:cNvSpPr/>
          <p:nvPr/>
        </p:nvSpPr>
        <p:spPr>
          <a:xfrm>
            <a:off x="932504" y="3208865"/>
            <a:ext cx="2990460" cy="2854561"/>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285750" indent="-285750" defTabSz="948243">
              <a:lnSpc>
                <a:spcPct val="90000"/>
              </a:lnSpc>
              <a:spcBef>
                <a:spcPct val="0"/>
              </a:spcBef>
              <a:spcAft>
                <a:spcPct val="35000"/>
              </a:spcAft>
              <a:buFont typeface="Calibri"/>
              <a:buChar char="-"/>
              <a:defRPr/>
            </a:pPr>
            <a:r>
              <a:rPr lang="de-DE" sz="1500" dirty="0">
                <a:solidFill>
                  <a:srgbClr val="00725B"/>
                </a:solidFill>
              </a:rPr>
              <a:t>Aspekte Funktionalen Denkens (Grundvorstellungen)</a:t>
            </a:r>
          </a:p>
          <a:p>
            <a:pPr marL="285750" indent="-285750" defTabSz="948243">
              <a:lnSpc>
                <a:spcPct val="90000"/>
              </a:lnSpc>
              <a:spcBef>
                <a:spcPct val="0"/>
              </a:spcBef>
              <a:spcAft>
                <a:spcPct val="35000"/>
              </a:spcAft>
              <a:buFont typeface="Calibri"/>
              <a:buChar char="-"/>
              <a:defRPr/>
            </a:pPr>
            <a:r>
              <a:rPr lang="de-DE" sz="1500" dirty="0">
                <a:solidFill>
                  <a:srgbClr val="00725B"/>
                </a:solidFill>
              </a:rPr>
              <a:t>Darstellungen und Darstellungswechsel von Funktionen</a:t>
            </a:r>
          </a:p>
          <a:p>
            <a:pPr marL="285750" indent="-285750" defTabSz="948243">
              <a:lnSpc>
                <a:spcPct val="90000"/>
              </a:lnSpc>
              <a:spcBef>
                <a:spcPct val="0"/>
              </a:spcBef>
              <a:spcAft>
                <a:spcPct val="35000"/>
              </a:spcAft>
              <a:buFont typeface="Calibri"/>
              <a:buChar char="-"/>
              <a:defRPr/>
            </a:pPr>
            <a:r>
              <a:rPr lang="de-DE" sz="1500" dirty="0">
                <a:solidFill>
                  <a:srgbClr val="00725B"/>
                </a:solidFill>
              </a:rPr>
              <a:t>Experimentieren mit Gegenständen (Wippe) und mit digitaler Unterstützung </a:t>
            </a:r>
          </a:p>
          <a:p>
            <a:pPr marL="285750" indent="-285750" defTabSz="948243">
              <a:lnSpc>
                <a:spcPct val="90000"/>
              </a:lnSpc>
              <a:spcBef>
                <a:spcPct val="0"/>
              </a:spcBef>
              <a:spcAft>
                <a:spcPct val="35000"/>
              </a:spcAft>
              <a:buFont typeface="Calibri"/>
              <a:buChar char="-"/>
              <a:defRPr/>
            </a:pPr>
            <a:r>
              <a:rPr lang="de-DE" sz="1500" dirty="0">
                <a:solidFill>
                  <a:srgbClr val="00725B"/>
                </a:solidFill>
              </a:rPr>
              <a:t>Experimentieren mit GeoGebra (Rechteck)</a:t>
            </a:r>
          </a:p>
        </p:txBody>
      </p:sp>
      <p:sp>
        <p:nvSpPr>
          <p:cNvPr id="16" name="Freihandform: Form 15">
            <a:extLst>
              <a:ext uri="{FF2B5EF4-FFF2-40B4-BE49-F238E27FC236}">
                <a16:creationId xmlns:a16="http://schemas.microsoft.com/office/drawing/2014/main" id="{63C86CA5-9817-DACB-5503-91DBB69D1535}"/>
              </a:ext>
            </a:extLst>
          </p:cNvPr>
          <p:cNvSpPr/>
          <p:nvPr/>
        </p:nvSpPr>
        <p:spPr>
          <a:xfrm>
            <a:off x="7032442" y="3208865"/>
            <a:ext cx="3091732" cy="2854561"/>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171450" indent="-171450" defTabSz="948243">
              <a:lnSpc>
                <a:spcPct val="90000"/>
              </a:lnSpc>
              <a:spcBef>
                <a:spcPct val="0"/>
              </a:spcBef>
              <a:spcAft>
                <a:spcPct val="35000"/>
              </a:spcAft>
              <a:buFont typeface="Calibri"/>
              <a:buChar char="-"/>
              <a:defRPr/>
            </a:pPr>
            <a:r>
              <a:rPr lang="de-DE" sz="1500" dirty="0">
                <a:solidFill>
                  <a:srgbClr val="00725B"/>
                </a:solidFill>
              </a:rPr>
              <a:t>Diagnose von Fehlvorstellungen</a:t>
            </a:r>
            <a:endParaRPr lang="en-US" sz="1500" dirty="0">
              <a:solidFill>
                <a:srgbClr val="00725B"/>
              </a:solidFill>
            </a:endParaRPr>
          </a:p>
          <a:p>
            <a:pPr marL="171450" indent="-171450" defTabSz="948243">
              <a:lnSpc>
                <a:spcPct val="90000"/>
              </a:lnSpc>
              <a:spcBef>
                <a:spcPct val="0"/>
              </a:spcBef>
              <a:spcAft>
                <a:spcPct val="35000"/>
              </a:spcAft>
              <a:buFont typeface="Calibri"/>
              <a:buChar char="-"/>
              <a:defRPr/>
            </a:pPr>
            <a:r>
              <a:rPr lang="de-DE" sz="1500" dirty="0">
                <a:solidFill>
                  <a:srgbClr val="00725B"/>
                </a:solidFill>
              </a:rPr>
              <a:t>Diagnoseinstrumente</a:t>
            </a:r>
            <a:endParaRPr lang="en-US" sz="1500" dirty="0">
              <a:solidFill>
                <a:srgbClr val="00725B"/>
              </a:solidFill>
            </a:endParaRPr>
          </a:p>
          <a:p>
            <a:pPr marL="171450" indent="-171450" defTabSz="948243">
              <a:lnSpc>
                <a:spcPct val="90000"/>
              </a:lnSpc>
              <a:spcBef>
                <a:spcPct val="0"/>
              </a:spcBef>
              <a:spcAft>
                <a:spcPct val="35000"/>
              </a:spcAft>
              <a:buFont typeface="Calibri"/>
              <a:buChar char="-"/>
              <a:defRPr/>
            </a:pPr>
            <a:r>
              <a:rPr lang="de-DE" sz="1500" dirty="0">
                <a:solidFill>
                  <a:srgbClr val="00725B"/>
                </a:solidFill>
              </a:rPr>
              <a:t>Adaptive Förderung Funktionalen Denkens gestützt auf diagnostischen Erkenntnissen</a:t>
            </a:r>
          </a:p>
        </p:txBody>
      </p:sp>
      <p:sp>
        <p:nvSpPr>
          <p:cNvPr id="37" name="Textfeld 36">
            <a:extLst>
              <a:ext uri="{FF2B5EF4-FFF2-40B4-BE49-F238E27FC236}">
                <a16:creationId xmlns:a16="http://schemas.microsoft.com/office/drawing/2014/main" id="{4AA3C137-D2EF-4801-B8A5-65979E19DDED}"/>
              </a:ext>
            </a:extLst>
          </p:cNvPr>
          <p:cNvSpPr txBox="1"/>
          <p:nvPr/>
        </p:nvSpPr>
        <p:spPr bwMode="auto">
          <a:xfrm>
            <a:off x="3922965" y="5566608"/>
            <a:ext cx="1752820"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2060"/>
                </a:solidFill>
                <a:effectLst/>
                <a:uLnTx/>
                <a:uFillTx/>
                <a:latin typeface="Kantumruy Pro"/>
                <a:ea typeface="+mn-ea"/>
                <a:cs typeface="Calibri"/>
              </a:rPr>
              <a:t>Vorbereitung</a:t>
            </a:r>
            <a:endParaRPr kumimoji="0" lang="de-DE" sz="2800" b="1" i="0" u="none" strike="noStrike" kern="1200" cap="none" spc="0" normalizeH="0" baseline="0" noProof="0" dirty="0">
              <a:ln>
                <a:noFill/>
              </a:ln>
              <a:solidFill>
                <a:srgbClr val="002060"/>
              </a:solidFill>
              <a:effectLst/>
              <a:uLnTx/>
              <a:uFillTx/>
              <a:latin typeface="Kantumruy Pro"/>
              <a:ea typeface="+mn-ea"/>
              <a:cs typeface="+mn-cs"/>
            </a:endParaRPr>
          </a:p>
        </p:txBody>
      </p:sp>
      <p:sp>
        <p:nvSpPr>
          <p:cNvPr id="36" name="Rechteck 35">
            <a:extLst>
              <a:ext uri="{FF2B5EF4-FFF2-40B4-BE49-F238E27FC236}">
                <a16:creationId xmlns:a16="http://schemas.microsoft.com/office/drawing/2014/main" id="{7E2DB27E-BCE2-4E51-8D72-6B59EEB3331C}"/>
              </a:ext>
            </a:extLst>
          </p:cNvPr>
          <p:cNvSpPr/>
          <p:nvPr/>
        </p:nvSpPr>
        <p:spPr>
          <a:xfrm>
            <a:off x="6732750" y="1361359"/>
            <a:ext cx="3701103" cy="476638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accent2"/>
              </a:solidFill>
            </a:endParaRPr>
          </a:p>
        </p:txBody>
      </p:sp>
    </p:spTree>
    <p:extLst>
      <p:ext uri="{BB962C8B-B14F-4D97-AF65-F5344CB8AC3E}">
        <p14:creationId xmlns:p14="http://schemas.microsoft.com/office/powerpoint/2010/main" val="682563308"/>
      </p:ext>
    </p:extLst>
  </p:cSld>
  <p:clrMapOvr>
    <a:masterClrMapping/>
  </p:clrMapOvr>
  <mc:AlternateContent xmlns:mc="http://schemas.openxmlformats.org/markup-compatibility/2006" xmlns:p14="http://schemas.microsoft.com/office/powerpoint/2010/main">
    <mc:Choice Requires="p14">
      <p:transition spd="slow" p14:dur="2000" advTm="53610"/>
    </mc:Choice>
    <mc:Fallback xmlns="">
      <p:transition spd="slow" advTm="5361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16085FE6-88E4-1DE6-59BF-B25061CC028F}"/>
              </a:ext>
            </a:extLst>
          </p:cNvPr>
          <p:cNvSpPr>
            <a:spLocks noGrp="1"/>
          </p:cNvSpPr>
          <p:nvPr>
            <p:ph type="title"/>
          </p:nvPr>
        </p:nvSpPr>
        <p:spPr>
          <a:xfrm>
            <a:off x="299859" y="456568"/>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Take-home message</a:t>
            </a:r>
            <a:br>
              <a:rPr lang="de-DE" sz="3200" b="1" dirty="0">
                <a:latin typeface="+mj-lt"/>
                <a:cs typeface="Arial"/>
              </a:rPr>
            </a:br>
            <a:r>
              <a:rPr lang="de-DE" sz="2400" dirty="0">
                <a:solidFill>
                  <a:schemeClr val="bg1"/>
                </a:solidFill>
                <a:latin typeface="+mj-lt"/>
                <a:cs typeface="Arial"/>
              </a:rPr>
              <a:t>Lehrkraft</a:t>
            </a:r>
            <a:endParaRPr lang="de-DE" sz="2400" dirty="0">
              <a:solidFill>
                <a:schemeClr val="bg1"/>
              </a:solidFill>
              <a:latin typeface="+mj-lt"/>
            </a:endParaRPr>
          </a:p>
        </p:txBody>
      </p:sp>
      <p:sp>
        <p:nvSpPr>
          <p:cNvPr id="4" name="Foliennummernplatzhalter 3">
            <a:extLst>
              <a:ext uri="{FF2B5EF4-FFF2-40B4-BE49-F238E27FC236}">
                <a16:creationId xmlns:a16="http://schemas.microsoft.com/office/drawing/2014/main" id="{FE810218-E71B-8074-DE05-5A1B4C5CDA62}"/>
              </a:ext>
            </a:extLst>
          </p:cNvPr>
          <p:cNvSpPr>
            <a:spLocks noGrp="1"/>
          </p:cNvSpPr>
          <p:nvPr>
            <p:ph type="sldNum" sz="quarter" idx="12"/>
          </p:nvPr>
        </p:nvSpPr>
        <p:spPr>
          <a:xfrm>
            <a:off x="1" y="6523831"/>
            <a:ext cx="624254" cy="166998"/>
          </a:xfrm>
        </p:spPr>
        <p:txBody>
          <a:bodyPr/>
          <a:lstStyle/>
          <a:p>
            <a:fld id="{8C61EB5E-53A7-4DEC-945D-5A8AF1014CBF}" type="slidenum">
              <a:rPr lang="de-DE" smtClean="0"/>
              <a:t>30</a:t>
            </a:fld>
            <a:endParaRPr lang="de-DE" dirty="0"/>
          </a:p>
        </p:txBody>
      </p:sp>
      <p:sp>
        <p:nvSpPr>
          <p:cNvPr id="6" name="Textfeld 5">
            <a:extLst>
              <a:ext uri="{FF2B5EF4-FFF2-40B4-BE49-F238E27FC236}">
                <a16:creationId xmlns:a16="http://schemas.microsoft.com/office/drawing/2014/main" id="{0749CB4D-AD16-4939-B7A3-5D4B59013B6B}"/>
              </a:ext>
            </a:extLst>
          </p:cNvPr>
          <p:cNvSpPr txBox="1"/>
          <p:nvPr/>
        </p:nvSpPr>
        <p:spPr>
          <a:xfrm>
            <a:off x="5258388" y="1701811"/>
            <a:ext cx="6246427" cy="1077218"/>
          </a:xfrm>
          <a:prstGeom prst="rect">
            <a:avLst/>
          </a:prstGeom>
          <a:noFill/>
        </p:spPr>
        <p:txBody>
          <a:bodyPr wrap="square">
            <a:spAutoFit/>
          </a:bodyPr>
          <a:lstStyle/>
          <a:p>
            <a:r>
              <a:rPr lang="de-DE" sz="1600" b="0" dirty="0">
                <a:solidFill>
                  <a:schemeClr val="bg1"/>
                </a:solidFill>
                <a:latin typeface="MV Boli" panose="02000500030200090000" pitchFamily="2" charset="0"/>
                <a:cs typeface="MV Boli" panose="02000500030200090000" pitchFamily="2" charset="0"/>
              </a:rPr>
              <a:t>„Ich werde mir die Smarttests genauer anschauen – es scheint mir gut geeignet, um in allen Klasse der Sekundarstufe 1 gezielt zu diagnostizieren. Ich muss halt noch warten, bis diese ins Deutsche übersetzt sind!“</a:t>
            </a:r>
          </a:p>
        </p:txBody>
      </p:sp>
      <p:sp>
        <p:nvSpPr>
          <p:cNvPr id="8" name="Textfeld 7">
            <a:extLst>
              <a:ext uri="{FF2B5EF4-FFF2-40B4-BE49-F238E27FC236}">
                <a16:creationId xmlns:a16="http://schemas.microsoft.com/office/drawing/2014/main" id="{4351929B-024A-4E64-B67F-B095E523FEB0}"/>
              </a:ext>
            </a:extLst>
          </p:cNvPr>
          <p:cNvSpPr txBox="1"/>
          <p:nvPr/>
        </p:nvSpPr>
        <p:spPr>
          <a:xfrm>
            <a:off x="624255" y="1701811"/>
            <a:ext cx="3656800" cy="1200329"/>
          </a:xfrm>
          <a:prstGeom prst="rect">
            <a:avLst/>
          </a:prstGeom>
          <a:noFill/>
        </p:spPr>
        <p:txBody>
          <a:bodyPr wrap="square">
            <a:spAutoFit/>
          </a:bodyPr>
          <a:lstStyle/>
          <a:p>
            <a:r>
              <a:rPr lang="de-DE" b="0" dirty="0">
                <a:solidFill>
                  <a:schemeClr val="bg1"/>
                </a:solidFill>
                <a:latin typeface="Indie Flower" panose="02000000000000000000" pitchFamily="2" charset="0"/>
              </a:rPr>
              <a:t>„Ich möchte im Unterricht stärker auf die sprachliche Präzision achten – besonders beim Thema abhängige und unabhängige Variable.“</a:t>
            </a:r>
          </a:p>
        </p:txBody>
      </p:sp>
      <p:sp>
        <p:nvSpPr>
          <p:cNvPr id="10" name="Textfeld 9">
            <a:extLst>
              <a:ext uri="{FF2B5EF4-FFF2-40B4-BE49-F238E27FC236}">
                <a16:creationId xmlns:a16="http://schemas.microsoft.com/office/drawing/2014/main" id="{EAF88413-4A5D-4E48-BAB8-11F2BB1B4C16}"/>
              </a:ext>
            </a:extLst>
          </p:cNvPr>
          <p:cNvSpPr txBox="1"/>
          <p:nvPr/>
        </p:nvSpPr>
        <p:spPr>
          <a:xfrm>
            <a:off x="2227117" y="3331535"/>
            <a:ext cx="3767052" cy="923330"/>
          </a:xfrm>
          <a:prstGeom prst="rect">
            <a:avLst/>
          </a:prstGeom>
          <a:noFill/>
        </p:spPr>
        <p:txBody>
          <a:bodyPr wrap="square">
            <a:spAutoFit/>
          </a:bodyPr>
          <a:lstStyle/>
          <a:p>
            <a:r>
              <a:rPr lang="de-DE" b="0" dirty="0">
                <a:solidFill>
                  <a:schemeClr val="bg1"/>
                </a:solidFill>
                <a:latin typeface="Gabriola" panose="04040605051002020D02" pitchFamily="82" charset="0"/>
              </a:rPr>
              <a:t>„Die Diagnoseaufgaben zeigen mir, wie wichtig es ist, Denkprozesse sichtbar zu machen, bevor ich in die inhaltliche Korrektur gehe.“</a:t>
            </a:r>
          </a:p>
        </p:txBody>
      </p:sp>
      <p:sp>
        <p:nvSpPr>
          <p:cNvPr id="12" name="Textfeld 11">
            <a:extLst>
              <a:ext uri="{FF2B5EF4-FFF2-40B4-BE49-F238E27FC236}">
                <a16:creationId xmlns:a16="http://schemas.microsoft.com/office/drawing/2014/main" id="{44EE5F92-E24A-41AA-A10E-46F7C818D0A9}"/>
              </a:ext>
            </a:extLst>
          </p:cNvPr>
          <p:cNvSpPr txBox="1"/>
          <p:nvPr/>
        </p:nvSpPr>
        <p:spPr>
          <a:xfrm>
            <a:off x="624255" y="4618462"/>
            <a:ext cx="3256510" cy="1323439"/>
          </a:xfrm>
          <a:prstGeom prst="rect">
            <a:avLst/>
          </a:prstGeom>
          <a:noFill/>
        </p:spPr>
        <p:txBody>
          <a:bodyPr wrap="square">
            <a:spAutoFit/>
          </a:bodyPr>
          <a:lstStyle/>
          <a:p>
            <a:r>
              <a:rPr lang="de-DE" sz="1600" b="0" dirty="0">
                <a:solidFill>
                  <a:schemeClr val="bg1"/>
                </a:solidFill>
                <a:latin typeface="MV Boli" panose="02000500030200090000" pitchFamily="2" charset="0"/>
                <a:cs typeface="MV Boli" panose="02000500030200090000" pitchFamily="2" charset="0"/>
              </a:rPr>
              <a:t>„Ich nehme mit, dass funktionales Denken nicht nur Rechnen ist, sondern viel mit Sprache und Verständnis der Zusammenhänge zu tun hat.“</a:t>
            </a:r>
          </a:p>
        </p:txBody>
      </p:sp>
      <p:sp>
        <p:nvSpPr>
          <p:cNvPr id="14" name="Textfeld 13">
            <a:extLst>
              <a:ext uri="{FF2B5EF4-FFF2-40B4-BE49-F238E27FC236}">
                <a16:creationId xmlns:a16="http://schemas.microsoft.com/office/drawing/2014/main" id="{3CD25A15-8C09-4354-A9E6-9A5DD4E9F08C}"/>
              </a:ext>
            </a:extLst>
          </p:cNvPr>
          <p:cNvSpPr txBox="1"/>
          <p:nvPr/>
        </p:nvSpPr>
        <p:spPr>
          <a:xfrm>
            <a:off x="7722524" y="3295023"/>
            <a:ext cx="3386935" cy="1300612"/>
          </a:xfrm>
          <a:prstGeom prst="rect">
            <a:avLst/>
          </a:prstGeom>
          <a:noFill/>
        </p:spPr>
        <p:txBody>
          <a:bodyPr wrap="square">
            <a:spAutoFit/>
          </a:bodyPr>
          <a:lstStyle/>
          <a:p>
            <a:pPr>
              <a:lnSpc>
                <a:spcPts val="2400"/>
              </a:lnSpc>
            </a:pPr>
            <a:r>
              <a:rPr lang="de-DE" sz="1600" dirty="0">
                <a:solidFill>
                  <a:schemeClr val="bg1"/>
                </a:solidFill>
                <a:latin typeface="Mathilde" panose="03050500000000020004" pitchFamily="66" charset="0"/>
              </a:rPr>
              <a:t>“Den Fehler der Illusion der Linearität habe ich schon oft erlebt – jetzt weiß ich, wie ich gezielter darauf reagieren kann.“</a:t>
            </a:r>
          </a:p>
        </p:txBody>
      </p:sp>
      <p:sp>
        <p:nvSpPr>
          <p:cNvPr id="16" name="Textfeld 15">
            <a:extLst>
              <a:ext uri="{FF2B5EF4-FFF2-40B4-BE49-F238E27FC236}">
                <a16:creationId xmlns:a16="http://schemas.microsoft.com/office/drawing/2014/main" id="{ECDA93B3-B49D-42C4-9DA0-98DFDA6718F6}"/>
              </a:ext>
            </a:extLst>
          </p:cNvPr>
          <p:cNvSpPr txBox="1"/>
          <p:nvPr/>
        </p:nvSpPr>
        <p:spPr>
          <a:xfrm>
            <a:off x="5258388" y="5280181"/>
            <a:ext cx="6105698" cy="584775"/>
          </a:xfrm>
          <a:prstGeom prst="rect">
            <a:avLst/>
          </a:prstGeom>
          <a:noFill/>
        </p:spPr>
        <p:txBody>
          <a:bodyPr wrap="square">
            <a:spAutoFit/>
          </a:bodyPr>
          <a:lstStyle/>
          <a:p>
            <a:r>
              <a:rPr lang="de-DE" sz="1600" b="0" dirty="0">
                <a:solidFill>
                  <a:schemeClr val="bg1"/>
                </a:solidFill>
                <a:latin typeface="Indie Flower" panose="02000000000000000000" pitchFamily="2" charset="0"/>
              </a:rPr>
              <a:t>„Besonders hilfreich fand ich die Strukturierung der Lernschritte – das hilft mir, meine Unterrichtsplanung noch gezielter auszurichten.“</a:t>
            </a:r>
          </a:p>
        </p:txBody>
      </p:sp>
    </p:spTree>
    <p:extLst>
      <p:ext uri="{BB962C8B-B14F-4D97-AF65-F5344CB8AC3E}">
        <p14:creationId xmlns:p14="http://schemas.microsoft.com/office/powerpoint/2010/main" val="802262081"/>
      </p:ext>
    </p:extLst>
  </p:cSld>
  <p:clrMapOvr>
    <a:masterClrMapping/>
  </p:clrMapOvr>
  <mc:AlternateContent xmlns:mc="http://schemas.openxmlformats.org/markup-compatibility/2006" xmlns:p14="http://schemas.microsoft.com/office/powerpoint/2010/main">
    <mc:Choice Requires="p14">
      <p:transition spd="slow" p14:dur="2000" advTm="100093"/>
    </mc:Choice>
    <mc:Fallback xmlns="">
      <p:transition spd="slow" advTm="100093"/>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48AE4AC5-93A4-6E8F-A838-84EB25810705}"/>
              </a:ext>
            </a:extLst>
          </p:cNvPr>
          <p:cNvSpPr>
            <a:spLocks noGrp="1"/>
          </p:cNvSpPr>
          <p:nvPr>
            <p:ph sz="quarter" idx="13"/>
          </p:nvPr>
        </p:nvSpPr>
        <p:spPr>
          <a:xfrm>
            <a:off x="591168" y="3350475"/>
            <a:ext cx="10809600" cy="1963749"/>
          </a:xfrm>
        </p:spPr>
        <p:txBody>
          <a:bodyPr vert="horz" lIns="121920" tIns="60960" rIns="121920" bIns="60960" rtlCol="0" anchor="t" anchorCtr="0">
            <a:noAutofit/>
          </a:bodyPr>
          <a:lstStyle/>
          <a:p>
            <a:endParaRPr lang="de-DE" sz="2400" dirty="0">
              <a:latin typeface="+mj-lt"/>
              <a:cs typeface="Arial"/>
            </a:endParaRPr>
          </a:p>
          <a:p>
            <a:endParaRPr lang="de-DE" dirty="0"/>
          </a:p>
        </p:txBody>
      </p:sp>
      <p:sp>
        <p:nvSpPr>
          <p:cNvPr id="6" name="Textfeld 5">
            <a:extLst>
              <a:ext uri="{FF2B5EF4-FFF2-40B4-BE49-F238E27FC236}">
                <a16:creationId xmlns:a16="http://schemas.microsoft.com/office/drawing/2014/main" id="{694E6229-A106-14DF-E572-35D8FAAA0E77}"/>
              </a:ext>
            </a:extLst>
          </p:cNvPr>
          <p:cNvSpPr txBox="1"/>
          <p:nvPr/>
        </p:nvSpPr>
        <p:spPr bwMode="auto">
          <a:xfrm>
            <a:off x="479300" y="2537604"/>
            <a:ext cx="6335589" cy="99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5870" b="1" dirty="0">
                <a:solidFill>
                  <a:schemeClr val="accent1">
                    <a:lumMod val="50000"/>
                  </a:schemeClr>
                </a:solidFill>
                <a:latin typeface="Kantumruy Pro Medium" pitchFamily="2" charset="0"/>
                <a:cs typeface="Kantumruy Pro Medium" pitchFamily="2" charset="0"/>
              </a:rPr>
              <a:t>Vielen Dank!</a:t>
            </a:r>
          </a:p>
        </p:txBody>
      </p:sp>
      <p:sp>
        <p:nvSpPr>
          <p:cNvPr id="7" name="Foliennummernplatzhalter 3">
            <a:extLst>
              <a:ext uri="{FF2B5EF4-FFF2-40B4-BE49-F238E27FC236}">
                <a16:creationId xmlns:a16="http://schemas.microsoft.com/office/drawing/2014/main" id="{63B8327D-6F9C-41C3-8D45-514B33741A70}"/>
              </a:ext>
            </a:extLst>
          </p:cNvPr>
          <p:cNvSpPr txBox="1">
            <a:spLocks/>
          </p:cNvSpPr>
          <p:nvPr/>
        </p:nvSpPr>
        <p:spPr>
          <a:xfrm>
            <a:off x="105508" y="6440332"/>
            <a:ext cx="400722" cy="198750"/>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31</a:t>
            </a:fld>
            <a:endParaRPr lang="de-DE" dirty="0"/>
          </a:p>
        </p:txBody>
      </p:sp>
    </p:spTree>
    <p:extLst>
      <p:ext uri="{BB962C8B-B14F-4D97-AF65-F5344CB8AC3E}">
        <p14:creationId xmlns:p14="http://schemas.microsoft.com/office/powerpoint/2010/main" val="2848966326"/>
      </p:ext>
    </p:extLst>
  </p:cSld>
  <p:clrMapOvr>
    <a:masterClrMapping/>
  </p:clrMapOvr>
  <mc:AlternateContent xmlns:mc="http://schemas.openxmlformats.org/markup-compatibility/2006" xmlns:p14="http://schemas.microsoft.com/office/powerpoint/2010/main">
    <mc:Choice Requires="p14">
      <p:transition spd="slow" p14:dur="2000" advTm="54869"/>
    </mc:Choice>
    <mc:Fallback xmlns="">
      <p:transition spd="slow" advTm="54869"/>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a:extLst>
              <a:ext uri="{FF2B5EF4-FFF2-40B4-BE49-F238E27FC236}">
                <a16:creationId xmlns:a16="http://schemas.microsoft.com/office/drawing/2014/main" id="{636A22C5-7735-455A-A241-9A352F55632E}"/>
              </a:ext>
            </a:extLst>
          </p:cNvPr>
          <p:cNvSpPr>
            <a:spLocks noGrp="1"/>
          </p:cNvSpPr>
          <p:nvPr>
            <p:ph idx="1"/>
          </p:nvPr>
        </p:nvSpPr>
        <p:spPr>
          <a:xfrm>
            <a:off x="690562" y="1500012"/>
            <a:ext cx="10810875" cy="4244468"/>
          </a:xfrm>
        </p:spPr>
        <p:txBody>
          <a:bodyPr/>
          <a:lstStyle/>
          <a:p>
            <a:pPr marL="449580" indent="-449580" algn="just">
              <a:lnSpc>
                <a:spcPct val="100000"/>
              </a:lnSpc>
            </a:pPr>
            <a:r>
              <a:rPr lang="de-DE" sz="1600" kern="100" dirty="0">
                <a:solidFill>
                  <a:srgbClr val="000000"/>
                </a:solidFill>
                <a:latin typeface="+mj-lt"/>
                <a:ea typeface="Aptos"/>
                <a:cs typeface="Times New Roman" panose="02020603050405020304" pitchFamily="18" charset="0"/>
                <a:sym typeface="Wingdings" panose="05000000000000000000" pitchFamily="2" charset="2"/>
              </a:rPr>
              <a:t>C</a:t>
            </a:r>
            <a:r>
              <a:rPr lang="en-US" sz="1600" kern="100" dirty="0" err="1">
                <a:solidFill>
                  <a:srgbClr val="000000"/>
                </a:solidFill>
                <a:latin typeface="+mj-lt"/>
                <a:ea typeface="Aptos"/>
                <a:cs typeface="Times New Roman" panose="02020603050405020304" pitchFamily="18" charset="0"/>
                <a:sym typeface="Wingdings" panose="05000000000000000000" pitchFamily="2" charset="2"/>
              </a:rPr>
              <a:t>lement</a:t>
            </a:r>
            <a:r>
              <a:rPr lang="en-US" sz="1600" kern="100" dirty="0">
                <a:solidFill>
                  <a:srgbClr val="000000"/>
                </a:solidFill>
                <a:latin typeface="+mj-lt"/>
                <a:ea typeface="Aptos"/>
                <a:cs typeface="Times New Roman" panose="02020603050405020304" pitchFamily="18" charset="0"/>
                <a:sym typeface="Wingdings" panose="05000000000000000000" pitchFamily="2" charset="2"/>
              </a:rPr>
              <a:t>, J. (1985, July). Misconceptions in graphing. In L. </a:t>
            </a:r>
            <a:r>
              <a:rPr lang="en-US" sz="1600" kern="100" dirty="0" err="1">
                <a:solidFill>
                  <a:srgbClr val="000000"/>
                </a:solidFill>
                <a:latin typeface="+mj-lt"/>
                <a:ea typeface="Aptos"/>
                <a:cs typeface="Times New Roman" panose="02020603050405020304" pitchFamily="18" charset="0"/>
                <a:sym typeface="Wingdings" panose="05000000000000000000" pitchFamily="2" charset="2"/>
              </a:rPr>
              <a:t>Streefland</a:t>
            </a:r>
            <a:r>
              <a:rPr lang="en-US" sz="1600" kern="100" dirty="0">
                <a:solidFill>
                  <a:srgbClr val="000000"/>
                </a:solidFill>
                <a:latin typeface="+mj-lt"/>
                <a:ea typeface="Aptos"/>
                <a:cs typeface="Times New Roman" panose="02020603050405020304" pitchFamily="18" charset="0"/>
                <a:sym typeface="Wingdings" panose="05000000000000000000" pitchFamily="2" charset="2"/>
              </a:rPr>
              <a:t> (Ed.), Proceedings of the Ninth Conference of the International Group for the Psychology of Mathematics Education PME International Conference. 369–375.</a:t>
            </a:r>
            <a:endParaRPr lang="de-DE" sz="1600" kern="100" dirty="0">
              <a:solidFill>
                <a:srgbClr val="000000"/>
              </a:solidFill>
              <a:latin typeface="+mj-lt"/>
              <a:ea typeface="Aptos"/>
              <a:cs typeface="Times New Roman" panose="02020603050405020304" pitchFamily="18" charset="0"/>
            </a:endParaRPr>
          </a:p>
          <a:p>
            <a:pPr marL="449580" indent="-449580" algn="just">
              <a:lnSpc>
                <a:spcPct val="100000"/>
              </a:lnSpc>
            </a:pPr>
            <a:r>
              <a:rPr lang="de-DE" sz="1600" kern="100" dirty="0">
                <a:solidFill>
                  <a:srgbClr val="000000"/>
                </a:solidFill>
                <a:effectLst/>
                <a:latin typeface="+mj-lt"/>
                <a:ea typeface="Aptos"/>
                <a:cs typeface="Times New Roman" panose="02020603050405020304" pitchFamily="18" charset="0"/>
              </a:rPr>
              <a:t>De Bock, D., van </a:t>
            </a:r>
            <a:r>
              <a:rPr lang="de-DE" sz="1600" kern="100" dirty="0" err="1">
                <a:solidFill>
                  <a:srgbClr val="000000"/>
                </a:solidFill>
                <a:effectLst/>
                <a:latin typeface="+mj-lt"/>
                <a:ea typeface="Aptos"/>
                <a:cs typeface="Times New Roman" panose="02020603050405020304" pitchFamily="18" charset="0"/>
              </a:rPr>
              <a:t>Dooren</a:t>
            </a:r>
            <a:r>
              <a:rPr lang="de-DE" sz="1600" kern="100" dirty="0">
                <a:solidFill>
                  <a:srgbClr val="000000"/>
                </a:solidFill>
                <a:effectLst/>
                <a:latin typeface="+mj-lt"/>
                <a:ea typeface="Aptos"/>
                <a:cs typeface="Times New Roman" panose="02020603050405020304" pitchFamily="18" charset="0"/>
              </a:rPr>
              <a:t>, W., Janssens, D., &amp; </a:t>
            </a:r>
            <a:r>
              <a:rPr lang="de-DE" sz="1600" kern="100" dirty="0" err="1">
                <a:solidFill>
                  <a:srgbClr val="000000"/>
                </a:solidFill>
                <a:effectLst/>
                <a:latin typeface="+mj-lt"/>
                <a:ea typeface="Aptos"/>
                <a:cs typeface="Times New Roman" panose="02020603050405020304" pitchFamily="18" charset="0"/>
              </a:rPr>
              <a:t>Verschaffel</a:t>
            </a:r>
            <a:r>
              <a:rPr lang="de-DE" sz="1600" kern="100" dirty="0">
                <a:solidFill>
                  <a:srgbClr val="000000"/>
                </a:solidFill>
                <a:effectLst/>
                <a:latin typeface="+mj-lt"/>
                <a:ea typeface="Aptos"/>
                <a:cs typeface="Times New Roman" panose="02020603050405020304" pitchFamily="18" charset="0"/>
              </a:rPr>
              <a:t>, L. (2002). </a:t>
            </a:r>
            <a:r>
              <a:rPr lang="de-DE" sz="1600" kern="100" dirty="0" err="1">
                <a:solidFill>
                  <a:srgbClr val="000000"/>
                </a:solidFill>
                <a:effectLst/>
                <a:latin typeface="+mj-lt"/>
                <a:ea typeface="Aptos"/>
                <a:cs typeface="Times New Roman" panose="02020603050405020304" pitchFamily="18" charset="0"/>
              </a:rPr>
              <a:t>Improper</a:t>
            </a:r>
            <a:r>
              <a:rPr lang="de-DE" sz="1600" kern="100" dirty="0">
                <a:solidFill>
                  <a:srgbClr val="000000"/>
                </a:solidFill>
                <a:effectLst/>
                <a:latin typeface="+mj-lt"/>
                <a:ea typeface="Aptos"/>
                <a:cs typeface="Times New Roman" panose="02020603050405020304" pitchFamily="18" charset="0"/>
              </a:rPr>
              <a:t> </a:t>
            </a:r>
            <a:r>
              <a:rPr lang="de-DE" sz="1600" kern="100" dirty="0" err="1">
                <a:solidFill>
                  <a:srgbClr val="000000"/>
                </a:solidFill>
                <a:effectLst/>
                <a:latin typeface="+mj-lt"/>
                <a:ea typeface="Aptos"/>
                <a:cs typeface="Times New Roman" panose="02020603050405020304" pitchFamily="18" charset="0"/>
              </a:rPr>
              <a:t>use</a:t>
            </a:r>
            <a:r>
              <a:rPr lang="de-DE" sz="1600" kern="100" dirty="0">
                <a:solidFill>
                  <a:srgbClr val="000000"/>
                </a:solidFill>
                <a:effectLst/>
                <a:latin typeface="+mj-lt"/>
                <a:ea typeface="Aptos"/>
                <a:cs typeface="Times New Roman" panose="02020603050405020304" pitchFamily="18" charset="0"/>
              </a:rPr>
              <a:t> of linear </a:t>
            </a:r>
            <a:r>
              <a:rPr lang="de-DE" sz="1600" kern="100" dirty="0" err="1">
                <a:solidFill>
                  <a:srgbClr val="000000"/>
                </a:solidFill>
                <a:effectLst/>
                <a:latin typeface="+mj-lt"/>
                <a:ea typeface="Aptos"/>
                <a:cs typeface="Times New Roman" panose="02020603050405020304" pitchFamily="18" charset="0"/>
              </a:rPr>
              <a:t>reasoning</a:t>
            </a:r>
            <a:r>
              <a:rPr lang="de-DE" sz="1600" kern="100" dirty="0">
                <a:solidFill>
                  <a:srgbClr val="000000"/>
                </a:solidFill>
                <a:effectLst/>
                <a:latin typeface="+mj-lt"/>
                <a:ea typeface="Aptos"/>
                <a:cs typeface="Times New Roman" panose="02020603050405020304" pitchFamily="18" charset="0"/>
              </a:rPr>
              <a:t>: An </a:t>
            </a:r>
            <a:r>
              <a:rPr lang="de-DE" sz="1600" kern="100" dirty="0" err="1">
                <a:solidFill>
                  <a:srgbClr val="000000"/>
                </a:solidFill>
                <a:effectLst/>
                <a:latin typeface="+mj-lt"/>
                <a:ea typeface="Aptos"/>
                <a:cs typeface="Times New Roman" panose="02020603050405020304" pitchFamily="18" charset="0"/>
              </a:rPr>
              <a:t>indepth</a:t>
            </a:r>
            <a:r>
              <a:rPr lang="de-DE" sz="1600" kern="100" dirty="0">
                <a:solidFill>
                  <a:srgbClr val="000000"/>
                </a:solidFill>
                <a:effectLst/>
                <a:latin typeface="+mj-lt"/>
                <a:ea typeface="Aptos"/>
                <a:cs typeface="Times New Roman" panose="02020603050405020304" pitchFamily="18" charset="0"/>
              </a:rPr>
              <a:t> </a:t>
            </a:r>
            <a:r>
              <a:rPr lang="de-DE" sz="1600" kern="100" dirty="0" err="1">
                <a:solidFill>
                  <a:srgbClr val="000000"/>
                </a:solidFill>
                <a:effectLst/>
                <a:latin typeface="+mj-lt"/>
                <a:ea typeface="Aptos"/>
                <a:cs typeface="Times New Roman" panose="02020603050405020304" pitchFamily="18" charset="0"/>
              </a:rPr>
              <a:t>study</a:t>
            </a:r>
            <a:r>
              <a:rPr lang="de-DE" sz="1600" kern="100" dirty="0">
                <a:solidFill>
                  <a:srgbClr val="000000"/>
                </a:solidFill>
                <a:effectLst/>
                <a:latin typeface="+mj-lt"/>
                <a:ea typeface="Aptos"/>
                <a:cs typeface="Times New Roman" panose="02020603050405020304" pitchFamily="18" charset="0"/>
              </a:rPr>
              <a:t> of the </a:t>
            </a:r>
            <a:r>
              <a:rPr lang="de-DE" sz="1600" kern="100" dirty="0" err="1">
                <a:solidFill>
                  <a:srgbClr val="000000"/>
                </a:solidFill>
                <a:effectLst/>
                <a:latin typeface="+mj-lt"/>
                <a:ea typeface="Aptos"/>
                <a:cs typeface="Times New Roman" panose="02020603050405020304" pitchFamily="18" charset="0"/>
              </a:rPr>
              <a:t>nature</a:t>
            </a:r>
            <a:r>
              <a:rPr lang="de-DE" sz="1600" kern="100" dirty="0">
                <a:solidFill>
                  <a:srgbClr val="000000"/>
                </a:solidFill>
                <a:effectLst/>
                <a:latin typeface="+mj-lt"/>
                <a:ea typeface="Aptos"/>
                <a:cs typeface="Times New Roman" panose="02020603050405020304" pitchFamily="18" charset="0"/>
              </a:rPr>
              <a:t> and the </a:t>
            </a:r>
            <a:r>
              <a:rPr lang="de-DE" sz="1600" kern="100" dirty="0" err="1">
                <a:solidFill>
                  <a:srgbClr val="000000"/>
                </a:solidFill>
                <a:effectLst/>
                <a:latin typeface="+mj-lt"/>
                <a:ea typeface="Aptos"/>
                <a:cs typeface="Times New Roman" panose="02020603050405020304" pitchFamily="18" charset="0"/>
              </a:rPr>
              <a:t>irresistibility</a:t>
            </a:r>
            <a:r>
              <a:rPr lang="de-DE" sz="1600" kern="100" dirty="0">
                <a:solidFill>
                  <a:srgbClr val="000000"/>
                </a:solidFill>
                <a:effectLst/>
                <a:latin typeface="+mj-lt"/>
                <a:ea typeface="Aptos"/>
                <a:cs typeface="Times New Roman" panose="02020603050405020304" pitchFamily="18" charset="0"/>
              </a:rPr>
              <a:t> of </a:t>
            </a:r>
            <a:r>
              <a:rPr lang="de-DE" sz="1600" kern="100" dirty="0" err="1">
                <a:solidFill>
                  <a:srgbClr val="000000"/>
                </a:solidFill>
                <a:effectLst/>
                <a:latin typeface="+mj-lt"/>
                <a:ea typeface="Aptos"/>
                <a:cs typeface="Times New Roman" panose="02020603050405020304" pitchFamily="18" charset="0"/>
              </a:rPr>
              <a:t>secondary</a:t>
            </a:r>
            <a:r>
              <a:rPr lang="de-DE" sz="1600" kern="100" dirty="0">
                <a:solidFill>
                  <a:srgbClr val="000000"/>
                </a:solidFill>
                <a:effectLst/>
                <a:latin typeface="+mj-lt"/>
                <a:ea typeface="Aptos"/>
                <a:cs typeface="Times New Roman" panose="02020603050405020304" pitchFamily="18" charset="0"/>
              </a:rPr>
              <a:t> </a:t>
            </a:r>
            <a:r>
              <a:rPr lang="de-DE" sz="1600" kern="100" dirty="0" err="1">
                <a:solidFill>
                  <a:srgbClr val="000000"/>
                </a:solidFill>
                <a:effectLst/>
                <a:latin typeface="+mj-lt"/>
                <a:ea typeface="Aptos"/>
                <a:cs typeface="Times New Roman" panose="02020603050405020304" pitchFamily="18" charset="0"/>
              </a:rPr>
              <a:t>school</a:t>
            </a:r>
            <a:r>
              <a:rPr lang="de-DE" sz="1600" kern="100" dirty="0">
                <a:solidFill>
                  <a:srgbClr val="000000"/>
                </a:solidFill>
                <a:effectLst/>
                <a:latin typeface="+mj-lt"/>
                <a:ea typeface="Aptos"/>
                <a:cs typeface="Times New Roman" panose="02020603050405020304" pitchFamily="18" charset="0"/>
              </a:rPr>
              <a:t> </a:t>
            </a:r>
            <a:r>
              <a:rPr lang="de-DE" sz="1600" kern="100" dirty="0" err="1">
                <a:solidFill>
                  <a:srgbClr val="000000"/>
                </a:solidFill>
                <a:effectLst/>
                <a:latin typeface="+mj-lt"/>
                <a:ea typeface="Aptos"/>
                <a:cs typeface="Times New Roman" panose="02020603050405020304" pitchFamily="18" charset="0"/>
              </a:rPr>
              <a:t>students</a:t>
            </a:r>
            <a:r>
              <a:rPr lang="de-DE" sz="1600" kern="100" dirty="0">
                <a:solidFill>
                  <a:srgbClr val="000000"/>
                </a:solidFill>
                <a:effectLst/>
                <a:latin typeface="+mj-lt"/>
                <a:ea typeface="Aptos"/>
                <a:cs typeface="Times New Roman" panose="02020603050405020304" pitchFamily="18" charset="0"/>
              </a:rPr>
              <a:t>‘ </a:t>
            </a:r>
            <a:r>
              <a:rPr lang="de-DE" sz="1600" kern="100" dirty="0" err="1">
                <a:solidFill>
                  <a:srgbClr val="000000"/>
                </a:solidFill>
                <a:effectLst/>
                <a:latin typeface="+mj-lt"/>
                <a:ea typeface="Aptos"/>
                <a:cs typeface="Times New Roman" panose="02020603050405020304" pitchFamily="18" charset="0"/>
              </a:rPr>
              <a:t>errrors</a:t>
            </a:r>
            <a:r>
              <a:rPr lang="de-DE" sz="1600" kern="100" dirty="0">
                <a:solidFill>
                  <a:srgbClr val="000000"/>
                </a:solidFill>
                <a:effectLst/>
                <a:latin typeface="+mj-lt"/>
                <a:ea typeface="Aptos"/>
                <a:cs typeface="Times New Roman" panose="02020603050405020304" pitchFamily="18" charset="0"/>
              </a:rPr>
              <a:t>. </a:t>
            </a:r>
            <a:r>
              <a:rPr lang="de-DE" sz="1600" i="1" kern="100" dirty="0">
                <a:solidFill>
                  <a:srgbClr val="000000"/>
                </a:solidFill>
                <a:effectLst/>
                <a:latin typeface="+mj-lt"/>
                <a:ea typeface="Aptos"/>
                <a:cs typeface="Times New Roman" panose="02020603050405020304" pitchFamily="18" charset="0"/>
              </a:rPr>
              <a:t>Educational </a:t>
            </a:r>
            <a:r>
              <a:rPr lang="de-DE" sz="1600" i="1" kern="100" dirty="0" err="1">
                <a:solidFill>
                  <a:srgbClr val="000000"/>
                </a:solidFill>
                <a:effectLst/>
                <a:latin typeface="+mj-lt"/>
                <a:ea typeface="Aptos"/>
                <a:cs typeface="Times New Roman" panose="02020603050405020304" pitchFamily="18" charset="0"/>
              </a:rPr>
              <a:t>studies</a:t>
            </a:r>
            <a:r>
              <a:rPr lang="de-DE" sz="1600" i="1" kern="100" dirty="0">
                <a:solidFill>
                  <a:srgbClr val="000000"/>
                </a:solidFill>
                <a:effectLst/>
                <a:latin typeface="+mj-lt"/>
                <a:ea typeface="Aptos"/>
                <a:cs typeface="Times New Roman" panose="02020603050405020304" pitchFamily="18" charset="0"/>
              </a:rPr>
              <a:t> in </a:t>
            </a:r>
            <a:r>
              <a:rPr lang="de-DE" sz="1600" i="1" kern="100" dirty="0" err="1">
                <a:solidFill>
                  <a:srgbClr val="000000"/>
                </a:solidFill>
                <a:effectLst/>
                <a:latin typeface="+mj-lt"/>
                <a:ea typeface="Aptos"/>
                <a:cs typeface="Times New Roman" panose="02020603050405020304" pitchFamily="18" charset="0"/>
              </a:rPr>
              <a:t>mathematics</a:t>
            </a:r>
            <a:r>
              <a:rPr lang="de-DE" sz="1600" i="1" kern="100" dirty="0">
                <a:solidFill>
                  <a:srgbClr val="000000"/>
                </a:solidFill>
                <a:effectLst/>
                <a:latin typeface="+mj-lt"/>
                <a:ea typeface="Aptos"/>
                <a:cs typeface="Times New Roman" panose="02020603050405020304" pitchFamily="18" charset="0"/>
              </a:rPr>
              <a:t>, 50</a:t>
            </a:r>
            <a:r>
              <a:rPr lang="de-DE" sz="1600" kern="100" dirty="0">
                <a:solidFill>
                  <a:srgbClr val="000000"/>
                </a:solidFill>
                <a:effectLst/>
                <a:latin typeface="+mj-lt"/>
                <a:ea typeface="Aptos"/>
                <a:cs typeface="Times New Roman" panose="02020603050405020304" pitchFamily="18" charset="0"/>
              </a:rPr>
              <a:t>(3), 311–334.</a:t>
            </a:r>
          </a:p>
          <a:p>
            <a:pPr marL="449580" indent="-449580" algn="just">
              <a:lnSpc>
                <a:spcPct val="100000"/>
              </a:lnSpc>
            </a:pPr>
            <a:r>
              <a:rPr lang="de-DE" sz="1600" kern="100" dirty="0">
                <a:solidFill>
                  <a:srgbClr val="000000"/>
                </a:solidFill>
                <a:effectLst/>
                <a:latin typeface="+mj-lt"/>
                <a:ea typeface="Aptos"/>
                <a:cs typeface="Times New Roman" panose="02020603050405020304" pitchFamily="18" charset="0"/>
              </a:rPr>
              <a:t>Kempen, L. &amp; Zindel, C. (2022). Fortbildungsbaustein „Funktionale Zusammenhänge verstehen“ des DZLM-Fortbildungsmoduls Diagnose und Förderung von </a:t>
            </a:r>
            <a:r>
              <a:rPr lang="de-DE" sz="1600" kern="100" dirty="0" err="1">
                <a:solidFill>
                  <a:srgbClr val="000000"/>
                </a:solidFill>
                <a:effectLst/>
                <a:latin typeface="+mj-lt"/>
                <a:ea typeface="Aptos"/>
                <a:cs typeface="Times New Roman" panose="02020603050405020304" pitchFamily="18" charset="0"/>
              </a:rPr>
              <a:t>Verstehensgrundlagen</a:t>
            </a:r>
            <a:r>
              <a:rPr lang="de-DE" sz="1600" kern="100" dirty="0">
                <a:solidFill>
                  <a:srgbClr val="000000"/>
                </a:solidFill>
                <a:effectLst/>
                <a:latin typeface="+mj-lt"/>
                <a:ea typeface="Aptos"/>
                <a:cs typeface="Times New Roman" panose="02020603050405020304" pitchFamily="18" charset="0"/>
              </a:rPr>
              <a:t>. Open Educational </a:t>
            </a:r>
            <a:r>
              <a:rPr lang="de-DE" sz="1600" kern="100" dirty="0" err="1">
                <a:solidFill>
                  <a:srgbClr val="000000"/>
                </a:solidFill>
                <a:effectLst/>
                <a:latin typeface="+mj-lt"/>
                <a:ea typeface="Aptos"/>
                <a:cs typeface="Times New Roman" panose="02020603050405020304" pitchFamily="18" charset="0"/>
              </a:rPr>
              <a:t>Resource</a:t>
            </a:r>
            <a:r>
              <a:rPr lang="de-DE" sz="1600" kern="100" dirty="0">
                <a:solidFill>
                  <a:srgbClr val="000000"/>
                </a:solidFill>
                <a:effectLst/>
                <a:latin typeface="+mj-lt"/>
                <a:ea typeface="Aptos"/>
                <a:cs typeface="Times New Roman" panose="02020603050405020304" pitchFamily="18" charset="0"/>
              </a:rPr>
              <a:t>, abrufbar unter </a:t>
            </a:r>
            <a:r>
              <a:rPr lang="de-DE" sz="1600" kern="100" dirty="0">
                <a:solidFill>
                  <a:srgbClr val="000000"/>
                </a:solidFill>
                <a:effectLst/>
                <a:latin typeface="+mj-lt"/>
                <a:ea typeface="Aptos"/>
                <a:cs typeface="Times New Roman" panose="02020603050405020304" pitchFamily="18" charset="0"/>
                <a:hlinkClick r:id="rId2"/>
              </a:rPr>
              <a:t>https://maco.dzlm.de/?q=verstehensgrundlagen-zu-funktionen-0</a:t>
            </a:r>
            <a:endParaRPr lang="de-DE" sz="1600" kern="100" dirty="0">
              <a:solidFill>
                <a:srgbClr val="000000"/>
              </a:solidFill>
              <a:effectLst/>
              <a:latin typeface="+mj-lt"/>
              <a:ea typeface="Aptos"/>
              <a:cs typeface="Times New Roman" panose="02020603050405020304" pitchFamily="18" charset="0"/>
            </a:endParaRPr>
          </a:p>
          <a:p>
            <a:pPr marL="449580" indent="-449580" algn="just">
              <a:lnSpc>
                <a:spcPct val="100000"/>
              </a:lnSpc>
            </a:pPr>
            <a:r>
              <a:rPr lang="de-DE" sz="1600" kern="100" dirty="0">
                <a:solidFill>
                  <a:srgbClr val="000000"/>
                </a:solidFill>
                <a:effectLst/>
                <a:latin typeface="+mj-lt"/>
                <a:ea typeface="Aptos"/>
                <a:cs typeface="Times New Roman" panose="02020603050405020304" pitchFamily="18" charset="0"/>
              </a:rPr>
              <a:t>Hofmann, R., &amp; Roth, J. (2021). Arbeiten mit Funktionsgraphen – Zur Diagnose von Fehlern und Fehlvorstellungen beim Funktionalen Denken. </a:t>
            </a:r>
            <a:r>
              <a:rPr lang="de-DE" sz="1600" i="1" kern="100" dirty="0">
                <a:solidFill>
                  <a:srgbClr val="000000"/>
                </a:solidFill>
                <a:effectLst/>
                <a:latin typeface="+mj-lt"/>
                <a:ea typeface="Aptos"/>
                <a:cs typeface="Times New Roman" panose="02020603050405020304" pitchFamily="18" charset="0"/>
              </a:rPr>
              <a:t>Mathematica </a:t>
            </a:r>
            <a:r>
              <a:rPr lang="de-DE" sz="1600" i="1" kern="100" dirty="0" err="1">
                <a:solidFill>
                  <a:srgbClr val="000000"/>
                </a:solidFill>
                <a:effectLst/>
                <a:latin typeface="+mj-lt"/>
                <a:ea typeface="Aptos"/>
                <a:cs typeface="Times New Roman" panose="02020603050405020304" pitchFamily="18" charset="0"/>
              </a:rPr>
              <a:t>didactica</a:t>
            </a:r>
            <a:r>
              <a:rPr lang="de-DE" sz="1600" i="1" kern="100" dirty="0">
                <a:solidFill>
                  <a:srgbClr val="000000"/>
                </a:solidFill>
                <a:effectLst/>
                <a:latin typeface="+mj-lt"/>
                <a:ea typeface="Aptos"/>
                <a:cs typeface="Times New Roman" panose="02020603050405020304" pitchFamily="18" charset="0"/>
              </a:rPr>
              <a:t>, 44</a:t>
            </a:r>
            <a:r>
              <a:rPr lang="de-DE" sz="1600" kern="100" dirty="0">
                <a:solidFill>
                  <a:srgbClr val="000000"/>
                </a:solidFill>
                <a:effectLst/>
                <a:latin typeface="+mj-lt"/>
                <a:ea typeface="Aptos"/>
                <a:cs typeface="Times New Roman" panose="02020603050405020304" pitchFamily="18" charset="0"/>
              </a:rPr>
              <a:t>(1), 1–17.</a:t>
            </a:r>
          </a:p>
          <a:p>
            <a:pPr marL="449580" indent="-449580" algn="just">
              <a:lnSpc>
                <a:spcPct val="100000"/>
              </a:lnSpc>
            </a:pPr>
            <a:r>
              <a:rPr lang="de-DE" sz="1600" kern="100" dirty="0">
                <a:solidFill>
                  <a:srgbClr val="000000"/>
                </a:solidFill>
                <a:effectLst/>
                <a:latin typeface="+mj-lt"/>
                <a:ea typeface="Aptos"/>
                <a:cs typeface="Times New Roman" panose="02020603050405020304" pitchFamily="18" charset="0"/>
              </a:rPr>
              <a:t>Hofmann, R. &amp; Roth, J. (2021). Lernfortschritte identifizieren. Typische Fehler im Umgang mit Funktionen. </a:t>
            </a:r>
            <a:r>
              <a:rPr lang="de-DE" sz="1600" i="1" kern="100" dirty="0">
                <a:solidFill>
                  <a:srgbClr val="000000"/>
                </a:solidFill>
                <a:effectLst/>
                <a:latin typeface="+mj-lt"/>
                <a:ea typeface="Aptos"/>
                <a:cs typeface="Times New Roman" panose="02020603050405020304" pitchFamily="18" charset="0"/>
              </a:rPr>
              <a:t>Mathematik lehren</a:t>
            </a:r>
            <a:r>
              <a:rPr lang="de-DE" sz="1600" kern="100" dirty="0">
                <a:solidFill>
                  <a:srgbClr val="000000"/>
                </a:solidFill>
                <a:effectLst/>
                <a:latin typeface="+mj-lt"/>
                <a:ea typeface="Aptos"/>
                <a:cs typeface="Times New Roman" panose="02020603050405020304" pitchFamily="18" charset="0"/>
              </a:rPr>
              <a:t>, 226, 15-19.</a:t>
            </a:r>
          </a:p>
          <a:p>
            <a:pPr marL="449580" indent="-449580" algn="just">
              <a:lnSpc>
                <a:spcPct val="100000"/>
              </a:lnSpc>
            </a:pPr>
            <a:r>
              <a:rPr lang="de-DE" sz="1600" kern="100" dirty="0">
                <a:solidFill>
                  <a:srgbClr val="000000"/>
                </a:solidFill>
                <a:effectLst/>
                <a:latin typeface="+mj-lt"/>
                <a:ea typeface="Aptos"/>
                <a:cs typeface="Times New Roman" panose="02020603050405020304" pitchFamily="18" charset="0"/>
              </a:rPr>
              <a:t>Ostermann, A., Leuders, T., &amp; </a:t>
            </a:r>
            <a:r>
              <a:rPr lang="de-DE" sz="1600" kern="100" dirty="0" err="1">
                <a:solidFill>
                  <a:srgbClr val="000000"/>
                </a:solidFill>
                <a:effectLst/>
                <a:latin typeface="+mj-lt"/>
                <a:ea typeface="Aptos"/>
                <a:cs typeface="Times New Roman" panose="02020603050405020304" pitchFamily="18" charset="0"/>
              </a:rPr>
              <a:t>Nückles</a:t>
            </a:r>
            <a:r>
              <a:rPr lang="de-DE" sz="1600" kern="100" dirty="0">
                <a:solidFill>
                  <a:srgbClr val="000000"/>
                </a:solidFill>
                <a:effectLst/>
                <a:latin typeface="+mj-lt"/>
                <a:ea typeface="Aptos"/>
                <a:cs typeface="Times New Roman" panose="02020603050405020304" pitchFamily="18" charset="0"/>
              </a:rPr>
              <a:t>, M. (2015). Wissen, was Schülerinnen und Schülern schwer fällt. Welche Faktoren beeinflussen die Schwierigkeitseinschätzung von Mathematikaufgaben? </a:t>
            </a:r>
            <a:r>
              <a:rPr lang="de-DE" sz="1600" i="1" kern="100" dirty="0">
                <a:solidFill>
                  <a:srgbClr val="000000"/>
                </a:solidFill>
                <a:effectLst/>
                <a:latin typeface="+mj-lt"/>
                <a:ea typeface="Aptos"/>
                <a:cs typeface="Times New Roman" panose="02020603050405020304" pitchFamily="18" charset="0"/>
              </a:rPr>
              <a:t>Journal für Mathematik-Didaktik, 36</a:t>
            </a:r>
            <a:r>
              <a:rPr lang="de-DE" sz="1600" kern="100" dirty="0">
                <a:solidFill>
                  <a:srgbClr val="000000"/>
                </a:solidFill>
                <a:effectLst/>
                <a:latin typeface="+mj-lt"/>
                <a:ea typeface="Aptos"/>
                <a:cs typeface="Times New Roman" panose="02020603050405020304" pitchFamily="18" charset="0"/>
              </a:rPr>
              <a:t>(1), 45–76.</a:t>
            </a:r>
          </a:p>
          <a:p>
            <a:pPr marL="449580" indent="-449580" algn="just">
              <a:lnSpc>
                <a:spcPct val="100000"/>
              </a:lnSpc>
            </a:pPr>
            <a:r>
              <a:rPr lang="de-DE" sz="1600" kern="100" dirty="0">
                <a:solidFill>
                  <a:srgbClr val="000000"/>
                </a:solidFill>
                <a:effectLst/>
                <a:latin typeface="+mj-lt"/>
                <a:ea typeface="Aptos"/>
                <a:cs typeface="Times New Roman" panose="02020603050405020304" pitchFamily="18" charset="0"/>
              </a:rPr>
              <a:t>Vogel, M. (2006). </a:t>
            </a:r>
            <a:r>
              <a:rPr lang="de-DE" sz="1600" i="1" kern="100" dirty="0">
                <a:solidFill>
                  <a:srgbClr val="000000"/>
                </a:solidFill>
                <a:effectLst/>
                <a:latin typeface="+mj-lt"/>
                <a:ea typeface="Aptos"/>
                <a:cs typeface="Times New Roman" panose="02020603050405020304" pitchFamily="18" charset="0"/>
              </a:rPr>
              <a:t>Mathematisieren funktionaler Zusammenhänge mit multimediabasierter </a:t>
            </a:r>
            <a:r>
              <a:rPr lang="de-DE" sz="1600" i="1" kern="100" dirty="0" err="1">
                <a:solidFill>
                  <a:srgbClr val="000000"/>
                </a:solidFill>
                <a:effectLst/>
                <a:latin typeface="+mj-lt"/>
                <a:ea typeface="Aptos"/>
                <a:cs typeface="Times New Roman" panose="02020603050405020304" pitchFamily="18" charset="0"/>
              </a:rPr>
              <a:t>Supplantation</a:t>
            </a:r>
            <a:r>
              <a:rPr lang="de-DE" sz="1600" kern="100" dirty="0">
                <a:solidFill>
                  <a:srgbClr val="000000"/>
                </a:solidFill>
                <a:effectLst/>
                <a:latin typeface="+mj-lt"/>
                <a:ea typeface="Aptos"/>
                <a:cs typeface="Times New Roman" panose="02020603050405020304" pitchFamily="18" charset="0"/>
              </a:rPr>
              <a:t>. Franzbecker.</a:t>
            </a:r>
          </a:p>
        </p:txBody>
      </p:sp>
      <p:sp>
        <p:nvSpPr>
          <p:cNvPr id="2" name="Titel 1">
            <a:extLst>
              <a:ext uri="{FF2B5EF4-FFF2-40B4-BE49-F238E27FC236}">
                <a16:creationId xmlns:a16="http://schemas.microsoft.com/office/drawing/2014/main" id="{5C632BC5-629F-4218-95E7-8C25BC388C5B}"/>
              </a:ext>
            </a:extLst>
          </p:cNvPr>
          <p:cNvSpPr>
            <a:spLocks noGrp="1"/>
          </p:cNvSpPr>
          <p:nvPr>
            <p:ph type="title" idx="4294967295"/>
          </p:nvPr>
        </p:nvSpPr>
        <p:spPr>
          <a:xfrm>
            <a:off x="690562" y="368963"/>
            <a:ext cx="10810875" cy="1325563"/>
          </a:xfrm>
        </p:spPr>
        <p:txBody>
          <a:bodyPr/>
          <a:lstStyle/>
          <a:p>
            <a:r>
              <a:rPr lang="de-DE" dirty="0"/>
              <a:t>Literatur</a:t>
            </a:r>
          </a:p>
        </p:txBody>
      </p:sp>
      <p:sp>
        <p:nvSpPr>
          <p:cNvPr id="5" name="Foliennummernplatzhalter 3">
            <a:extLst>
              <a:ext uri="{FF2B5EF4-FFF2-40B4-BE49-F238E27FC236}">
                <a16:creationId xmlns:a16="http://schemas.microsoft.com/office/drawing/2014/main" id="{4D826640-8FD8-4846-8B97-F8502FD3659F}"/>
              </a:ext>
            </a:extLst>
          </p:cNvPr>
          <p:cNvSpPr txBox="1">
            <a:spLocks/>
          </p:cNvSpPr>
          <p:nvPr/>
        </p:nvSpPr>
        <p:spPr>
          <a:xfrm>
            <a:off x="378434" y="6463673"/>
            <a:ext cx="624254" cy="16699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z="1200" smtClean="0">
                <a:solidFill>
                  <a:schemeClr val="bg1"/>
                </a:solidFill>
              </a:rPr>
              <a:pPr/>
              <a:t>32</a:t>
            </a:fld>
            <a:endParaRPr lang="de-DE" dirty="0">
              <a:solidFill>
                <a:schemeClr val="bg1"/>
              </a:solidFill>
            </a:endParaRPr>
          </a:p>
        </p:txBody>
      </p:sp>
    </p:spTree>
    <p:extLst>
      <p:ext uri="{BB962C8B-B14F-4D97-AF65-F5344CB8AC3E}">
        <p14:creationId xmlns:p14="http://schemas.microsoft.com/office/powerpoint/2010/main" val="11440348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5235510-7513-E9A2-011C-66AC1BE491D6}"/>
              </a:ext>
            </a:extLst>
          </p:cNvPr>
          <p:cNvSpPr>
            <a:spLocks noGrp="1"/>
          </p:cNvSpPr>
          <p:nvPr>
            <p:ph idx="1"/>
          </p:nvPr>
        </p:nvSpPr>
        <p:spPr>
          <a:xfrm>
            <a:off x="1329178" y="1080670"/>
            <a:ext cx="9534084" cy="4688363"/>
          </a:xfrm>
        </p:spPr>
        <p:txBody>
          <a:bodyPr vert="horz" lIns="0" tIns="0" rIns="0" bIns="0" rtlCol="0" anchor="t" anchorCtr="0">
            <a:noAutofit/>
          </a:bodyPr>
          <a:lstStyle/>
          <a:p>
            <a:r>
              <a:rPr lang="de-DE" b="1" dirty="0"/>
              <a:t>Inhalt</a:t>
            </a:r>
          </a:p>
          <a:p>
            <a:r>
              <a:rPr lang="de-DE" dirty="0"/>
              <a:t>Zur Leitidee „Funktionaler Zusammenhang“ erhalten die Teilnehmenden Unterrichtsmaterialien und didaktische Anregungen zur digital gestützten Umsetzung in verschiedenen Klassenstufen der Sekundarstufe I. Es wird erarbeitet, wie Grundvorstellungen aufgebaut und zu erwartende Fehlvorstellungen diagnostiziert werden können. Im Mittelpunkt steht, wie der Unterricht an unterschiedliche Lernvoraussetzungen angepasst und das Mathematiklernen mit digitalen Werkzeugen themenspezifisch unterstützt werden kann. Ein zentrales Qualitätsmerkmal unserer Fortbildungen ist, dass sie forschungsbasiert sind und gemeinsam mit Lehrkräften und Fachberaterinnen und Fachberatern erprobt und weiterentwickelt wurden.</a:t>
            </a:r>
          </a:p>
          <a:p>
            <a:endParaRPr lang="de-DE" b="1" dirty="0"/>
          </a:p>
          <a:p>
            <a:r>
              <a:rPr lang="de-DE" b="1" dirty="0"/>
              <a:t>Autor:innen</a:t>
            </a:r>
          </a:p>
          <a:p>
            <a:r>
              <a:rPr lang="de-DE" dirty="0"/>
              <a:t>Bogda, F., Heidelberg School of Education, PH Heidelberg | Özel, E., Heidelberg School of Education, PH Heidelberg | Vogel, M., Heidelberg School of Education, PH Heidelberg | Friesen, M., Heidelberg School of Education, PH Heidelberg </a:t>
            </a:r>
            <a:br>
              <a:rPr lang="de-DE" b="1" dirty="0"/>
            </a:br>
            <a:endParaRPr lang="de-DE" b="1" dirty="0"/>
          </a:p>
          <a:p>
            <a:r>
              <a:rPr lang="de-DE" b="1" dirty="0"/>
              <a:t>Produkttyp</a:t>
            </a:r>
          </a:p>
          <a:p>
            <a:r>
              <a:rPr lang="de-DE" dirty="0"/>
              <a:t>Fortbildungen</a:t>
            </a:r>
          </a:p>
          <a:p>
            <a:endParaRPr lang="de-DE" b="1" dirty="0"/>
          </a:p>
          <a:p>
            <a:r>
              <a:rPr lang="de-DE" b="1" dirty="0"/>
              <a:t>Schulstufe</a:t>
            </a:r>
          </a:p>
          <a:p>
            <a:r>
              <a:rPr lang="de-DE" dirty="0"/>
              <a:t>Sekundarstufe I</a:t>
            </a:r>
          </a:p>
        </p:txBody>
      </p:sp>
      <p:sp>
        <p:nvSpPr>
          <p:cNvPr id="4" name="Foliennummernplatzhalter 3">
            <a:extLst>
              <a:ext uri="{FF2B5EF4-FFF2-40B4-BE49-F238E27FC236}">
                <a16:creationId xmlns:a16="http://schemas.microsoft.com/office/drawing/2014/main" id="{841CE5E9-5D31-466B-8E34-3EA32FEC909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61EB5E-53A7-4DEC-945D-5A8AF1014CBF}" type="slidenum">
              <a:rPr kumimoji="0" lang="de-DE" sz="1200" b="0" i="0" u="none" strike="noStrike" kern="1200" cap="none" spc="0" normalizeH="0" baseline="0" noProof="0" smtClean="0">
                <a:ln>
                  <a:noFill/>
                </a:ln>
                <a:solidFill>
                  <a:srgbClr val="000000"/>
                </a:solidFill>
                <a:effectLst/>
                <a:uLnTx/>
                <a:uFillTx/>
                <a:latin typeface="Kantumruy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de-DE" sz="1200" b="0" i="0" u="none" strike="noStrike" kern="1200" cap="none" spc="0" normalizeH="0" baseline="0" noProof="0" dirty="0">
              <a:ln>
                <a:noFill/>
              </a:ln>
              <a:solidFill>
                <a:srgbClr val="000000"/>
              </a:solidFill>
              <a:effectLst/>
              <a:uLnTx/>
              <a:uFillTx/>
              <a:latin typeface="Kantumruy Pro"/>
              <a:ea typeface="+mn-ea"/>
              <a:cs typeface="+mn-cs"/>
            </a:endParaRPr>
          </a:p>
        </p:txBody>
      </p:sp>
    </p:spTree>
    <p:extLst>
      <p:ext uri="{BB962C8B-B14F-4D97-AF65-F5344CB8AC3E}">
        <p14:creationId xmlns:p14="http://schemas.microsoft.com/office/powerpoint/2010/main" val="1851902160"/>
      </p:ext>
    </p:extLst>
  </p:cSld>
  <p:clrMapOvr>
    <a:masterClrMapping/>
  </p:clrMapOvr>
  <mc:AlternateContent xmlns:mc="http://schemas.openxmlformats.org/markup-compatibility/2006" xmlns:p14="http://schemas.microsoft.com/office/powerpoint/2010/main">
    <mc:Choice Requires="p14">
      <p:transition spd="slow" p14:dur="2000" advTm="1162"/>
    </mc:Choice>
    <mc:Fallback xmlns="">
      <p:transition spd="slow" advTm="1162"/>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F81257E-7135-CF11-6ED5-21A81FBD5FF5}"/>
              </a:ext>
            </a:extLst>
          </p:cNvPr>
          <p:cNvSpPr>
            <a:spLocks noGrp="1"/>
          </p:cNvSpPr>
          <p:nvPr>
            <p:ph idx="1"/>
          </p:nvPr>
        </p:nvSpPr>
        <p:spPr>
          <a:xfrm>
            <a:off x="1329178" y="1945194"/>
            <a:ext cx="9530910" cy="3482840"/>
          </a:xfrm>
        </p:spPr>
        <p:txBody>
          <a:bodyPr/>
          <a:lstStyle/>
          <a:p>
            <a:pPr lvl="1"/>
            <a:r>
              <a:rPr lang="de-DE" b="1" dirty="0">
                <a:latin typeface="Kantumruy Pro SemiBold"/>
              </a:rPr>
              <a:t>Erschienen im</a:t>
            </a:r>
          </a:p>
          <a:p>
            <a:r>
              <a:rPr lang="de-DE" dirty="0"/>
              <a:t>Kompetenzverbund lernen:digital</a:t>
            </a:r>
          </a:p>
          <a:p>
            <a:r>
              <a:rPr lang="de-DE" dirty="0"/>
              <a:t>Marlene-Dietrich-Allee 16,</a:t>
            </a:r>
            <a:br>
              <a:rPr lang="de-DE" dirty="0"/>
            </a:br>
            <a:r>
              <a:rPr lang="de-DE" dirty="0"/>
              <a:t>14482 Potsdam</a:t>
            </a:r>
          </a:p>
          <a:p>
            <a:r>
              <a:rPr lang="de-DE" dirty="0"/>
              <a:t>Tel: 0331-977-256362</a:t>
            </a:r>
          </a:p>
          <a:p>
            <a:r>
              <a:rPr lang="de-DE" dirty="0"/>
              <a:t>E-Mail: </a:t>
            </a:r>
            <a:r>
              <a:rPr lang="de-DE" dirty="0" err="1"/>
              <a:t>geschaeftsstelle@lernen.digital</a:t>
            </a:r>
            <a:endParaRPr lang="de-DE" dirty="0"/>
          </a:p>
          <a:p>
            <a:endParaRPr lang="de-DE" dirty="0"/>
          </a:p>
          <a:p>
            <a:pPr lvl="1"/>
            <a:r>
              <a:rPr lang="de-DE" b="1" dirty="0">
                <a:latin typeface="Kantumruy Pro SemiBold"/>
              </a:rPr>
              <a:t>Projektverbund</a:t>
            </a:r>
          </a:p>
          <a:p>
            <a:pPr lvl="1"/>
            <a:r>
              <a:rPr lang="de-DE" dirty="0">
                <a:latin typeface="+mj-lt"/>
              </a:rPr>
              <a:t>Kompetenzverbund </a:t>
            </a:r>
            <a:r>
              <a:rPr lang="de-DE" dirty="0" err="1">
                <a:latin typeface="+mj-lt"/>
              </a:rPr>
              <a:t>lernen:digital</a:t>
            </a:r>
            <a:r>
              <a:rPr lang="de-DE" dirty="0">
                <a:latin typeface="+mj-lt"/>
              </a:rPr>
              <a:t>,</a:t>
            </a:r>
          </a:p>
          <a:p>
            <a:pPr lvl="1"/>
            <a:r>
              <a:rPr lang="de-DE" dirty="0">
                <a:latin typeface="+mj-lt"/>
              </a:rPr>
              <a:t>Kompetenzzentrum MINT,</a:t>
            </a:r>
          </a:p>
          <a:p>
            <a:pPr lvl="1"/>
            <a:r>
              <a:rPr lang="de-DE" dirty="0" err="1">
                <a:latin typeface="+mj-lt"/>
              </a:rPr>
              <a:t>MINT-ProNeD</a:t>
            </a:r>
            <a:endParaRPr lang="de-DE" dirty="0">
              <a:latin typeface="+mj-lt"/>
            </a:endParaRPr>
          </a:p>
          <a:p>
            <a:pPr lvl="1"/>
            <a:endParaRPr lang="de-DE" dirty="0">
              <a:latin typeface="Kantumruy Pro SemiBold"/>
            </a:endParaRPr>
          </a:p>
          <a:p>
            <a:pPr lvl="1"/>
            <a:r>
              <a:rPr lang="de-DE" b="1" dirty="0">
                <a:latin typeface="Kantumruy Pro SemiBold"/>
              </a:rPr>
              <a:t>Datum der Erstveröffentlichung</a:t>
            </a:r>
          </a:p>
          <a:p>
            <a:r>
              <a:rPr lang="de-DE" dirty="0"/>
              <a:t>31.10.2025</a:t>
            </a:r>
          </a:p>
          <a:p>
            <a:r>
              <a:rPr lang="de-DE" b="1" dirty="0" err="1"/>
              <a:t>Autor:innen</a:t>
            </a:r>
            <a:br>
              <a:rPr lang="de-DE" dirty="0"/>
            </a:br>
            <a:r>
              <a:rPr lang="de-DE" dirty="0"/>
              <a:t>Florian Bogda</a:t>
            </a:r>
          </a:p>
          <a:p>
            <a:r>
              <a:rPr lang="de-DE" dirty="0"/>
              <a:t>Elif Özel</a:t>
            </a:r>
            <a:br>
              <a:rPr lang="de-DE" dirty="0"/>
            </a:br>
            <a:r>
              <a:rPr lang="de-DE" dirty="0"/>
              <a:t>Prof. Dr. Markus Vogel</a:t>
            </a:r>
          </a:p>
          <a:p>
            <a:r>
              <a:rPr lang="de-DE" dirty="0"/>
              <a:t>Prof. Dr. Marita Friesen</a:t>
            </a:r>
          </a:p>
          <a:p>
            <a:endParaRPr lang="de-DE" dirty="0"/>
          </a:p>
          <a:p>
            <a:r>
              <a:rPr lang="de-DE" b="1" dirty="0"/>
              <a:t>Redaktion</a:t>
            </a:r>
          </a:p>
          <a:p>
            <a:r>
              <a:rPr lang="de-DE" dirty="0"/>
              <a:t>Johanna Ruge</a:t>
            </a:r>
          </a:p>
          <a:p>
            <a:r>
              <a:rPr lang="de-DE" dirty="0"/>
              <a:t>Jennifer Bürk</a:t>
            </a:r>
          </a:p>
          <a:p>
            <a:endParaRPr lang="de-DE" dirty="0"/>
          </a:p>
          <a:p>
            <a:endParaRPr lang="de-DE" dirty="0"/>
          </a:p>
          <a:p>
            <a:endParaRPr lang="de-DE" dirty="0"/>
          </a:p>
          <a:p>
            <a:endParaRPr lang="de-DE" dirty="0"/>
          </a:p>
          <a:p>
            <a:endParaRPr lang="de-DE" dirty="0"/>
          </a:p>
          <a:p>
            <a:endParaRPr lang="de-DE" dirty="0"/>
          </a:p>
          <a:p>
            <a:r>
              <a:rPr lang="de-DE" b="1" dirty="0">
                <a:latin typeface="Kantumruy Pro SemiBold"/>
                <a:cs typeface="Kantumruy Pro SemiBold" pitchFamily="2" charset="0"/>
              </a:rPr>
              <a:t>Zitierhinweis</a:t>
            </a:r>
          </a:p>
          <a:p>
            <a:r>
              <a:rPr lang="de-DE" dirty="0"/>
              <a:t>Bogda, F., Özel, E., </a:t>
            </a:r>
          </a:p>
          <a:p>
            <a:r>
              <a:rPr lang="de-DE" dirty="0"/>
              <a:t>Vogel, M. &amp; Friesen, M. (2025). </a:t>
            </a:r>
            <a:br>
              <a:rPr lang="de-DE" dirty="0"/>
            </a:br>
            <a:r>
              <a:rPr lang="de-DE" dirty="0"/>
              <a:t>„Funktionaler Zusammenhang“ – ein Fortbildungsmodul für die Sekundarstufe I.</a:t>
            </a:r>
            <a:br>
              <a:rPr lang="de-DE" sz="1600" dirty="0">
                <a:ea typeface="Calibri Light"/>
                <a:cs typeface="Calibri Light"/>
              </a:rPr>
            </a:br>
            <a:r>
              <a:rPr lang="de-DE" sz="1600" dirty="0">
                <a:ea typeface="Calibri Light"/>
                <a:cs typeface="Calibri Light"/>
              </a:rPr>
              <a:t>https://hse-heidelberg.de/funktionaler-zusammenhang-fobi</a:t>
            </a:r>
            <a:endParaRPr lang="de-DE" dirty="0"/>
          </a:p>
          <a:p>
            <a:endParaRPr lang="de-DE" dirty="0"/>
          </a:p>
          <a:p>
            <a:endParaRPr lang="de-DE" dirty="0"/>
          </a:p>
          <a:p>
            <a:endParaRPr lang="de-DE" dirty="0"/>
          </a:p>
        </p:txBody>
      </p:sp>
      <p:sp>
        <p:nvSpPr>
          <p:cNvPr id="4" name="Foliennummernplatzhalter 3">
            <a:extLst>
              <a:ext uri="{FF2B5EF4-FFF2-40B4-BE49-F238E27FC236}">
                <a16:creationId xmlns:a16="http://schemas.microsoft.com/office/drawing/2014/main" id="{68D6CBA4-75BF-4834-904F-D1D9EB265F9D}"/>
              </a:ext>
            </a:extLst>
          </p:cNvPr>
          <p:cNvSpPr>
            <a:spLocks noGrp="1"/>
          </p:cNvSpPr>
          <p:nvPr>
            <p:ph type="sldNum" sz="quarter" idx="12"/>
          </p:nvPr>
        </p:nvSpPr>
        <p:spPr/>
        <p:txBody>
          <a:bodyPr/>
          <a:lstStyle/>
          <a:p>
            <a:fld id="{8C61EB5E-53A7-4DEC-945D-5A8AF1014CBF}" type="slidenum">
              <a:rPr lang="de-DE" smtClean="0"/>
              <a:t>34</a:t>
            </a:fld>
            <a:endParaRPr lang="de-DE" dirty="0"/>
          </a:p>
        </p:txBody>
      </p:sp>
    </p:spTree>
    <p:extLst>
      <p:ext uri="{BB962C8B-B14F-4D97-AF65-F5344CB8AC3E}">
        <p14:creationId xmlns:p14="http://schemas.microsoft.com/office/powerpoint/2010/main" val="667219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platzhalter 3">
            <a:extLst>
              <a:ext uri="{FF2B5EF4-FFF2-40B4-BE49-F238E27FC236}">
                <a16:creationId xmlns:a16="http://schemas.microsoft.com/office/drawing/2014/main" id="{14D5A796-9F4E-4F09-BDAF-10D9C23CF494}"/>
              </a:ext>
            </a:extLst>
          </p:cNvPr>
          <p:cNvSpPr txBox="1">
            <a:spLocks/>
          </p:cNvSpPr>
          <p:nvPr/>
        </p:nvSpPr>
        <p:spPr>
          <a:xfrm>
            <a:off x="1328737" y="5608947"/>
            <a:ext cx="9304337" cy="676261"/>
          </a:xfrm>
          <a:prstGeom prst="rect">
            <a:avLst/>
          </a:prstGeom>
        </p:spPr>
        <p:txBody>
          <a:bodyPr vert="horz" lIns="0" tIns="0" rIns="0" bIns="0" rtlCol="0" anchor="t" anchorCtr="0">
            <a:noAutofit/>
          </a:bodyPr>
          <a:lstStyle>
            <a:lvl1pPr marL="0" indent="0" algn="l" defTabSz="914400" rtl="0" eaLnBrk="1" latinLnBrk="0" hangingPunct="1">
              <a:lnSpc>
                <a:spcPts val="1440"/>
              </a:lnSpc>
              <a:spcBef>
                <a:spcPts val="0"/>
              </a:spcBef>
              <a:buFontTx/>
              <a:buNone/>
              <a:defRPr sz="1200" kern="1200">
                <a:solidFill>
                  <a:schemeClr val="bg2"/>
                </a:solidFill>
                <a:latin typeface="+mn-lt"/>
                <a:ea typeface="+mn-ea"/>
                <a:cs typeface="+mn-cs"/>
              </a:defRPr>
            </a:lvl1pPr>
            <a:lvl2pPr marL="0" indent="0" algn="l" defTabSz="914400" rtl="0" eaLnBrk="1" latinLnBrk="0" hangingPunct="1">
              <a:lnSpc>
                <a:spcPts val="1440"/>
              </a:lnSpc>
              <a:spcBef>
                <a:spcPts val="0"/>
              </a:spcBef>
              <a:buFontTx/>
              <a:buNone/>
              <a:defRPr sz="12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3pPr>
            <a:lvl4pPr marL="54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4pPr>
            <a:lvl5pPr marL="72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solidFill>
                  <a:srgbClr val="202334"/>
                </a:solidFill>
                <a:latin typeface="Kantumruy Pro"/>
              </a:rPr>
              <a:t>Dieses Produkt ist unter der Lizenz CC BY-NC 4.0 veröffentlicht. Ausgenommene Inhalte sind an den einzelnen Inhalten angegeben. Die </a:t>
            </a:r>
            <a:r>
              <a:rPr lang="de-DE" dirty="0" err="1">
                <a:solidFill>
                  <a:srgbClr val="202334"/>
                </a:solidFill>
                <a:latin typeface="Kantumruy Pro"/>
              </a:rPr>
              <a:t>Urheber:innen</a:t>
            </a:r>
            <a:r>
              <a:rPr lang="de-DE" dirty="0">
                <a:solidFill>
                  <a:srgbClr val="202334"/>
                </a:solidFill>
                <a:latin typeface="Kantumruy Pro"/>
              </a:rPr>
              <a:t> sollen bei der Weiterverwendung wie folgt angegeben werden: Özel, E., Bogda, F., Friesen, M., Vogel, M., Kompetenzverbund </a:t>
            </a:r>
            <a:r>
              <a:rPr lang="de-DE" dirty="0" err="1">
                <a:solidFill>
                  <a:srgbClr val="202334"/>
                </a:solidFill>
                <a:latin typeface="Kantumruy Pro"/>
              </a:rPr>
              <a:t>lernen:digital</a:t>
            </a:r>
            <a:r>
              <a:rPr lang="de-DE" dirty="0">
                <a:solidFill>
                  <a:srgbClr val="202334"/>
                </a:solidFill>
                <a:latin typeface="Kantumruy Pro"/>
              </a:rPr>
              <a:t>, entstanden im Projektverbund </a:t>
            </a:r>
            <a:r>
              <a:rPr lang="de-DE" dirty="0" err="1">
                <a:solidFill>
                  <a:srgbClr val="202334"/>
                </a:solidFill>
                <a:latin typeface="Kantumruy Pro"/>
              </a:rPr>
              <a:t>MINT-ProNeD</a:t>
            </a:r>
            <a:r>
              <a:rPr lang="de-DE" dirty="0">
                <a:solidFill>
                  <a:srgbClr val="202334"/>
                </a:solidFill>
                <a:latin typeface="Kantumruy Pro"/>
              </a:rPr>
              <a:t>.</a:t>
            </a:r>
            <a:endParaRPr lang="de-DE" dirty="0">
              <a:latin typeface="Kantumruy Pro"/>
            </a:endParaRPr>
          </a:p>
        </p:txBody>
      </p:sp>
      <p:sp>
        <p:nvSpPr>
          <p:cNvPr id="11" name="Textplatzhalter 2">
            <a:extLst>
              <a:ext uri="{FF2B5EF4-FFF2-40B4-BE49-F238E27FC236}">
                <a16:creationId xmlns:a16="http://schemas.microsoft.com/office/drawing/2014/main" id="{FF775CC3-3D46-41C0-97A6-903D0F612180}"/>
              </a:ext>
            </a:extLst>
          </p:cNvPr>
          <p:cNvSpPr txBox="1">
            <a:spLocks/>
          </p:cNvSpPr>
          <p:nvPr/>
        </p:nvSpPr>
        <p:spPr>
          <a:xfrm>
            <a:off x="1328737" y="3242819"/>
            <a:ext cx="9304337" cy="1621414"/>
          </a:xfrm>
          <a:prstGeom prst="rect">
            <a:avLst/>
          </a:prstGeom>
        </p:spPr>
        <p:txBody>
          <a:bodyPr vert="horz" lIns="0" tIns="0" rIns="0" bIns="0" rtlCol="0" anchor="t" anchorCtr="0">
            <a:noAutofit/>
          </a:bodyPr>
          <a:lstStyle>
            <a:lvl1pPr marL="0" indent="0" algn="l" defTabSz="914400" rtl="0" eaLnBrk="1" latinLnBrk="0" hangingPunct="1">
              <a:lnSpc>
                <a:spcPts val="1440"/>
              </a:lnSpc>
              <a:spcBef>
                <a:spcPts val="0"/>
              </a:spcBef>
              <a:buFontTx/>
              <a:buNone/>
              <a:defRPr sz="1200" kern="1200">
                <a:solidFill>
                  <a:schemeClr val="bg2"/>
                </a:solidFill>
                <a:latin typeface="+mn-lt"/>
                <a:ea typeface="+mn-ea"/>
                <a:cs typeface="+mn-cs"/>
              </a:defRPr>
            </a:lvl1pPr>
            <a:lvl2pPr marL="0" indent="0" algn="l" defTabSz="914400" rtl="0" eaLnBrk="1" latinLnBrk="0" hangingPunct="1">
              <a:lnSpc>
                <a:spcPts val="1440"/>
              </a:lnSpc>
              <a:spcBef>
                <a:spcPts val="0"/>
              </a:spcBef>
              <a:buFontTx/>
              <a:buNone/>
              <a:defRPr sz="12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3pPr>
            <a:lvl4pPr marL="54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4pPr>
            <a:lvl5pPr marL="72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t>Die vorliegende Veröffentlichung ist im Rahmen des Projektverbunds </a:t>
            </a:r>
            <a:r>
              <a:rPr lang="de-DE" dirty="0" err="1"/>
              <a:t>MINT-ProNeD</a:t>
            </a:r>
            <a:r>
              <a:rPr lang="de-DE" dirty="0"/>
              <a:t> für das Kompetenzzentrum MINT im Kompetenzverbund </a:t>
            </a:r>
            <a:r>
              <a:rPr lang="de-DE" dirty="0" err="1"/>
              <a:t>lernen:digital</a:t>
            </a:r>
            <a:r>
              <a:rPr lang="de-DE" dirty="0"/>
              <a:t> entstanden. </a:t>
            </a:r>
          </a:p>
          <a:p>
            <a:endParaRPr lang="de-DE" dirty="0"/>
          </a:p>
          <a:p>
            <a:r>
              <a:rPr lang="de-DE" dirty="0"/>
              <a:t>Finanziert durch die Europäische Union – </a:t>
            </a:r>
            <a:r>
              <a:rPr lang="de-DE" dirty="0" err="1"/>
              <a:t>NextGenerationEU</a:t>
            </a:r>
            <a:r>
              <a:rPr lang="de-DE" dirty="0"/>
              <a:t> und gefördert durch das Bundesministerium für Bildung, Familie, Senioren, Frauen und Jugend (BMBFSFJ). Die geäußerten Ansichten und Meinungen sind ausschließlich die des Autors/der Autorin und spiegeln nicht unbedingt die Ansichten der Europäischen Union, Europäischen Kommission oder des Bundesministeriums für Bildung, Familie, Senioren, Frauen und Jugend wider. Weder Europäische Union, Europäische Kommission noch das Bundesministerium für Bildung, Familie, Senioren, Frauen und Jugend können für sie verantwortlich gemacht werden.</a:t>
            </a:r>
          </a:p>
        </p:txBody>
      </p:sp>
      <p:sp>
        <p:nvSpPr>
          <p:cNvPr id="5" name="Foliennummernplatzhalter 4">
            <a:extLst>
              <a:ext uri="{FF2B5EF4-FFF2-40B4-BE49-F238E27FC236}">
                <a16:creationId xmlns:a16="http://schemas.microsoft.com/office/drawing/2014/main" id="{1CD2CEF5-9882-45E0-8084-EC2147091F1D}"/>
              </a:ext>
            </a:extLst>
          </p:cNvPr>
          <p:cNvSpPr>
            <a:spLocks noGrp="1"/>
          </p:cNvSpPr>
          <p:nvPr>
            <p:ph type="sldNum" sz="quarter" idx="12"/>
          </p:nvPr>
        </p:nvSpPr>
        <p:spPr/>
        <p:txBody>
          <a:bodyPr/>
          <a:lstStyle/>
          <a:p>
            <a:fld id="{8C61EB5E-53A7-4DEC-945D-5A8AF1014CBF}" type="slidenum">
              <a:rPr lang="de-DE" smtClean="0"/>
              <a:t>35</a:t>
            </a:fld>
            <a:endParaRPr lang="de-DE"/>
          </a:p>
        </p:txBody>
      </p:sp>
      <p:pic>
        <p:nvPicPr>
          <p:cNvPr id="13" name="Grafik 12">
            <a:extLst>
              <a:ext uri="{FF2B5EF4-FFF2-40B4-BE49-F238E27FC236}">
                <a16:creationId xmlns:a16="http://schemas.microsoft.com/office/drawing/2014/main" id="{20F470A7-66E6-4C67-BAE8-965FE64781B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23763" y="5211574"/>
            <a:ext cx="253395" cy="253395"/>
          </a:xfrm>
          <a:prstGeom prst="rect">
            <a:avLst/>
          </a:prstGeom>
        </p:spPr>
      </p:pic>
      <p:pic>
        <p:nvPicPr>
          <p:cNvPr id="14" name="Grafik 13">
            <a:extLst>
              <a:ext uri="{FF2B5EF4-FFF2-40B4-BE49-F238E27FC236}">
                <a16:creationId xmlns:a16="http://schemas.microsoft.com/office/drawing/2014/main" id="{A4F47496-6C12-4497-B761-B40536C00F1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26455" y="5211574"/>
            <a:ext cx="253395" cy="253395"/>
          </a:xfrm>
          <a:prstGeom prst="rect">
            <a:avLst/>
          </a:prstGeom>
        </p:spPr>
      </p:pic>
      <p:pic>
        <p:nvPicPr>
          <p:cNvPr id="15" name="Grafik 14">
            <a:extLst>
              <a:ext uri="{FF2B5EF4-FFF2-40B4-BE49-F238E27FC236}">
                <a16:creationId xmlns:a16="http://schemas.microsoft.com/office/drawing/2014/main" id="{0574BC57-AE1F-4F00-B4D7-BCD700BECFE5}"/>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21071" y="5212969"/>
            <a:ext cx="252000" cy="252000"/>
          </a:xfrm>
          <a:prstGeom prst="rect">
            <a:avLst/>
          </a:prstGeom>
        </p:spPr>
      </p:pic>
    </p:spTree>
    <p:extLst>
      <p:ext uri="{BB962C8B-B14F-4D97-AF65-F5344CB8AC3E}">
        <p14:creationId xmlns:p14="http://schemas.microsoft.com/office/powerpoint/2010/main" val="3018575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371DA38A-3F61-9392-C844-D69B44B523F3}"/>
              </a:ext>
            </a:extLst>
          </p:cNvPr>
          <p:cNvSpPr>
            <a:spLocks noGrp="1"/>
          </p:cNvSpPr>
          <p:nvPr>
            <p:ph type="title"/>
          </p:nvPr>
        </p:nvSpPr>
        <p:spPr>
          <a:xfrm>
            <a:off x="552985" y="502767"/>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Was erwartet Sie in Baustein 3? </a:t>
            </a:r>
            <a:endParaRPr lang="de-DE" sz="3200" b="1" dirty="0">
              <a:solidFill>
                <a:schemeClr val="bg1"/>
              </a:solidFill>
              <a:latin typeface="+mj-lt"/>
            </a:endParaRPr>
          </a:p>
        </p:txBody>
      </p:sp>
      <p:graphicFrame>
        <p:nvGraphicFramePr>
          <p:cNvPr id="3" name="Diagramm 2">
            <a:extLst>
              <a:ext uri="{FF2B5EF4-FFF2-40B4-BE49-F238E27FC236}">
                <a16:creationId xmlns:a16="http://schemas.microsoft.com/office/drawing/2014/main" id="{9111B614-E263-60A9-5C4D-40568F892B47}"/>
              </a:ext>
            </a:extLst>
          </p:cNvPr>
          <p:cNvGraphicFramePr/>
          <p:nvPr>
            <p:extLst>
              <p:ext uri="{D42A27DB-BD31-4B8C-83A1-F6EECF244321}">
                <p14:modId xmlns:p14="http://schemas.microsoft.com/office/powerpoint/2010/main" val="2692414214"/>
              </p:ext>
            </p:extLst>
          </p:nvPr>
        </p:nvGraphicFramePr>
        <p:xfrm>
          <a:off x="552985" y="1441215"/>
          <a:ext cx="10623016" cy="39755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liennummernplatzhalter 5">
            <a:extLst>
              <a:ext uri="{FF2B5EF4-FFF2-40B4-BE49-F238E27FC236}">
                <a16:creationId xmlns:a16="http://schemas.microsoft.com/office/drawing/2014/main" id="{C101C258-57A0-7B5E-5443-B01289B7AA8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4</a:t>
            </a:fld>
            <a:endParaRPr lang="de-DE" dirty="0"/>
          </a:p>
        </p:txBody>
      </p:sp>
    </p:spTree>
    <p:extLst>
      <p:ext uri="{BB962C8B-B14F-4D97-AF65-F5344CB8AC3E}">
        <p14:creationId xmlns:p14="http://schemas.microsoft.com/office/powerpoint/2010/main" val="3928564425"/>
      </p:ext>
    </p:extLst>
  </p:cSld>
  <p:clrMapOvr>
    <a:masterClrMapping/>
  </p:clrMapOvr>
  <mc:AlternateContent xmlns:mc="http://schemas.openxmlformats.org/markup-compatibility/2006" xmlns:p14="http://schemas.microsoft.com/office/powerpoint/2010/main">
    <mc:Choice Requires="p14">
      <p:transition spd="slow" p14:dur="2000" advTm="46592"/>
    </mc:Choice>
    <mc:Fallback xmlns="">
      <p:transition spd="slow" advTm="46592"/>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371DA38A-3F61-9392-C844-D69B44B523F3}"/>
              </a:ext>
            </a:extLst>
          </p:cNvPr>
          <p:cNvSpPr>
            <a:spLocks noGrp="1"/>
          </p:cNvSpPr>
          <p:nvPr>
            <p:ph type="title"/>
          </p:nvPr>
        </p:nvSpPr>
        <p:spPr>
          <a:xfrm>
            <a:off x="552985" y="502767"/>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Was erwartet Sie in Baustein 3?</a:t>
            </a:r>
            <a:endParaRPr lang="de-DE" sz="3200" b="1" dirty="0">
              <a:solidFill>
                <a:schemeClr val="bg1"/>
              </a:solidFill>
              <a:latin typeface="+mj-lt"/>
            </a:endParaRPr>
          </a:p>
        </p:txBody>
      </p:sp>
      <p:graphicFrame>
        <p:nvGraphicFramePr>
          <p:cNvPr id="3" name="Diagramm 2">
            <a:extLst>
              <a:ext uri="{FF2B5EF4-FFF2-40B4-BE49-F238E27FC236}">
                <a16:creationId xmlns:a16="http://schemas.microsoft.com/office/drawing/2014/main" id="{9111B614-E263-60A9-5C4D-40568F892B47}"/>
              </a:ext>
            </a:extLst>
          </p:cNvPr>
          <p:cNvGraphicFramePr/>
          <p:nvPr>
            <p:extLst>
              <p:ext uri="{D42A27DB-BD31-4B8C-83A1-F6EECF244321}">
                <p14:modId xmlns:p14="http://schemas.microsoft.com/office/powerpoint/2010/main" val="2697595403"/>
              </p:ext>
            </p:extLst>
          </p:nvPr>
        </p:nvGraphicFramePr>
        <p:xfrm>
          <a:off x="688769" y="1278936"/>
          <a:ext cx="10623016"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liennummernplatzhalter 5">
            <a:extLst>
              <a:ext uri="{FF2B5EF4-FFF2-40B4-BE49-F238E27FC236}">
                <a16:creationId xmlns:a16="http://schemas.microsoft.com/office/drawing/2014/main" id="{C101C258-57A0-7B5E-5443-B01289B7AA8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5</a:t>
            </a:fld>
            <a:endParaRPr lang="de-DE" dirty="0"/>
          </a:p>
        </p:txBody>
      </p:sp>
      <p:sp>
        <p:nvSpPr>
          <p:cNvPr id="6" name="Rechteck 5">
            <a:extLst>
              <a:ext uri="{FF2B5EF4-FFF2-40B4-BE49-F238E27FC236}">
                <a16:creationId xmlns:a16="http://schemas.microsoft.com/office/drawing/2014/main" id="{13FED1B9-60AC-4724-B568-89F5D9C9B9EC}"/>
              </a:ext>
            </a:extLst>
          </p:cNvPr>
          <p:cNvSpPr/>
          <p:nvPr/>
        </p:nvSpPr>
        <p:spPr>
          <a:xfrm>
            <a:off x="603199" y="1293190"/>
            <a:ext cx="5129052" cy="474657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3562011539"/>
      </p:ext>
    </p:extLst>
  </p:cSld>
  <p:clrMapOvr>
    <a:masterClrMapping/>
  </p:clrMapOvr>
  <mc:AlternateContent xmlns:mc="http://schemas.openxmlformats.org/markup-compatibility/2006" xmlns:p14="http://schemas.microsoft.com/office/powerpoint/2010/main">
    <mc:Choice Requires="p14">
      <p:transition spd="slow" p14:dur="2000" advTm="8160"/>
    </mc:Choice>
    <mc:Fallback xmlns="">
      <p:transition spd="slow" advTm="816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E615D-D2BA-58ED-CCC1-3F1E36E3B71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933596C-00EF-E1FC-9AA9-DA79A60BC067}"/>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Diagnose von Fehlvorstellungen</a:t>
            </a:r>
            <a:br>
              <a:rPr lang="de-DE" sz="3200" b="1" dirty="0">
                <a:solidFill>
                  <a:schemeClr val="bg1"/>
                </a:solidFill>
                <a:latin typeface="+mj-lt"/>
                <a:cs typeface="Arial"/>
              </a:rPr>
            </a:br>
            <a:r>
              <a:rPr lang="de-DE" sz="2400" dirty="0">
                <a:solidFill>
                  <a:schemeClr val="bg1"/>
                </a:solidFill>
                <a:latin typeface="+mj-lt"/>
                <a:cs typeface="Arial"/>
              </a:rPr>
              <a:t>Lehrkräfte</a:t>
            </a:r>
            <a:r>
              <a:rPr lang="de-DE" sz="3200" b="1" dirty="0">
                <a:solidFill>
                  <a:schemeClr val="bg1"/>
                </a:solidFill>
                <a:latin typeface="+mj-lt"/>
                <a:cs typeface="Arial"/>
              </a:rPr>
              <a:t> </a:t>
            </a:r>
          </a:p>
        </p:txBody>
      </p:sp>
      <p:sp>
        <p:nvSpPr>
          <p:cNvPr id="7" name="Titel 1">
            <a:extLst>
              <a:ext uri="{FF2B5EF4-FFF2-40B4-BE49-F238E27FC236}">
                <a16:creationId xmlns:a16="http://schemas.microsoft.com/office/drawing/2014/main" id="{1AA73111-8A2B-32F9-D919-1AB107B1D49B}"/>
              </a:ext>
            </a:extLst>
          </p:cNvPr>
          <p:cNvSpPr txBox="1">
            <a:spLocks/>
          </p:cNvSpPr>
          <p:nvPr/>
        </p:nvSpPr>
        <p:spPr>
          <a:xfrm>
            <a:off x="446685" y="1795253"/>
            <a:ext cx="11056304" cy="429198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de-DE" sz="2400" b="1" dirty="0">
                <a:solidFill>
                  <a:schemeClr val="bg1"/>
                </a:solidFill>
                <a:latin typeface="+mj-lt"/>
                <a:cs typeface="Arial"/>
              </a:rPr>
              <a:t>Notwendiges Hintergrundwissen</a:t>
            </a:r>
            <a:r>
              <a:rPr lang="de-DE" sz="2400" dirty="0">
                <a:solidFill>
                  <a:schemeClr val="bg1"/>
                </a:solidFill>
                <a:latin typeface="+mj-lt"/>
                <a:cs typeface="Arial"/>
              </a:rPr>
              <a:t> </a:t>
            </a:r>
          </a:p>
          <a:p>
            <a:endParaRPr lang="de-DE" sz="2400" i="1" dirty="0">
              <a:solidFill>
                <a:schemeClr val="bg1"/>
              </a:solidFill>
              <a:latin typeface="+mj-lt"/>
              <a:cs typeface="Arial"/>
            </a:endParaRPr>
          </a:p>
          <a:p>
            <a:pPr marL="457200" indent="-457200">
              <a:buFont typeface="+mj-lt"/>
              <a:buAutoNum type="arabicPeriod"/>
            </a:pPr>
            <a:r>
              <a:rPr lang="de-DE" sz="2400" i="1" dirty="0">
                <a:solidFill>
                  <a:schemeClr val="bg1"/>
                </a:solidFill>
                <a:latin typeface="+mj-lt"/>
                <a:ea typeface="Calibri Light"/>
                <a:cs typeface="Arial"/>
              </a:rPr>
              <a:t>Was sind Aufgaben zur Diagnose von Fehlvorstellungen?</a:t>
            </a:r>
          </a:p>
          <a:p>
            <a:r>
              <a:rPr lang="de-DE" sz="1200" dirty="0">
                <a:solidFill>
                  <a:schemeClr val="bg1"/>
                </a:solidFill>
                <a:latin typeface="+mj-lt"/>
                <a:ea typeface="Calibri Light"/>
                <a:cs typeface="Arial"/>
              </a:rPr>
              <a:t> </a:t>
            </a:r>
          </a:p>
          <a:p>
            <a:r>
              <a:rPr lang="de-DE" sz="2400" dirty="0">
                <a:solidFill>
                  <a:schemeClr val="bg1"/>
                </a:solidFill>
                <a:latin typeface="+mj-lt"/>
                <a:ea typeface="Calibri Light"/>
                <a:cs typeface="Arial"/>
              </a:rPr>
              <a:t>	Diagnostische Aufgaben sind gezielt konstruiert, um 	Fehlvorstellungen sichtbar zu machen, die fehlerhaften 	Aufgabenbearbeitungen zugrunde liegen können. </a:t>
            </a:r>
          </a:p>
          <a:p>
            <a:endParaRPr lang="de-DE" sz="2400" dirty="0">
              <a:solidFill>
                <a:schemeClr val="bg1"/>
              </a:solidFill>
              <a:latin typeface="+mj-lt"/>
              <a:ea typeface="Calibri Light"/>
              <a:cs typeface="Arial"/>
            </a:endParaRPr>
          </a:p>
          <a:p>
            <a:pPr marL="457200" indent="-457200">
              <a:buFont typeface="+mj-lt"/>
              <a:buAutoNum type="arabicPeriod" startAt="2"/>
            </a:pPr>
            <a:r>
              <a:rPr lang="de-DE" sz="2400" i="1" dirty="0">
                <a:solidFill>
                  <a:schemeClr val="bg1"/>
                </a:solidFill>
                <a:latin typeface="+mj-lt"/>
                <a:ea typeface="Calibri Light"/>
                <a:cs typeface="Arial"/>
              </a:rPr>
              <a:t>Welch</a:t>
            </a:r>
            <a:r>
              <a:rPr lang="de-DE" sz="2400" i="1" dirty="0">
                <a:solidFill>
                  <a:schemeClr val="bg2"/>
                </a:solidFill>
                <a:latin typeface="+mj-lt"/>
                <a:ea typeface="Calibri Light"/>
                <a:cs typeface="Arial"/>
              </a:rPr>
              <a:t>e Fehlvorstellungen </a:t>
            </a:r>
            <a:r>
              <a:rPr lang="de-DE" sz="2400" i="1" dirty="0">
                <a:solidFill>
                  <a:schemeClr val="bg1"/>
                </a:solidFill>
                <a:latin typeface="+mj-lt"/>
                <a:ea typeface="Calibri Light"/>
                <a:cs typeface="Arial"/>
              </a:rPr>
              <a:t>wurden von der fachdidaktischen Forschung als typisch im Bereich des funktionalen Denkens identifiziert? </a:t>
            </a:r>
          </a:p>
        </p:txBody>
      </p:sp>
      <p:sp>
        <p:nvSpPr>
          <p:cNvPr id="8" name="Foliennummernplatzhalter 4">
            <a:extLst>
              <a:ext uri="{FF2B5EF4-FFF2-40B4-BE49-F238E27FC236}">
                <a16:creationId xmlns:a16="http://schemas.microsoft.com/office/drawing/2014/main" id="{9A32756B-3EC5-4D7D-851E-1C3E6EEA80B3}"/>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6</a:t>
            </a:fld>
            <a:endParaRPr lang="de-DE" dirty="0"/>
          </a:p>
        </p:txBody>
      </p:sp>
    </p:spTree>
    <p:extLst>
      <p:ext uri="{BB962C8B-B14F-4D97-AF65-F5344CB8AC3E}">
        <p14:creationId xmlns:p14="http://schemas.microsoft.com/office/powerpoint/2010/main" val="1774169048"/>
      </p:ext>
    </p:extLst>
  </p:cSld>
  <p:clrMapOvr>
    <a:masterClrMapping/>
  </p:clrMapOvr>
  <mc:AlternateContent xmlns:mc="http://schemas.openxmlformats.org/markup-compatibility/2006" xmlns:p14="http://schemas.microsoft.com/office/powerpoint/2010/main">
    <mc:Choice Requires="p14">
      <p:transition spd="slow" p14:dur="2000" advTm="37781"/>
    </mc:Choice>
    <mc:Fallback xmlns="">
      <p:transition spd="slow" advTm="37781"/>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82484-1390-F6C9-9A15-30516E4F0B48}"/>
            </a:ext>
          </a:extLst>
        </p:cNvPr>
        <p:cNvGrpSpPr/>
        <p:nvPr/>
      </p:nvGrpSpPr>
      <p:grpSpPr>
        <a:xfrm>
          <a:off x="0" y="0"/>
          <a:ext cx="0" cy="0"/>
          <a:chOff x="0" y="0"/>
          <a:chExt cx="0" cy="0"/>
        </a:xfrm>
      </p:grpSpPr>
      <p:sp>
        <p:nvSpPr>
          <p:cNvPr id="12" name="Textfeld 6">
            <a:extLst>
              <a:ext uri="{FF2B5EF4-FFF2-40B4-BE49-F238E27FC236}">
                <a16:creationId xmlns:a16="http://schemas.microsoft.com/office/drawing/2014/main" id="{7F161390-4F2D-D678-A6D0-8252A9E9478C}"/>
              </a:ext>
            </a:extLst>
          </p:cNvPr>
          <p:cNvSpPr txBox="1"/>
          <p:nvPr/>
        </p:nvSpPr>
        <p:spPr bwMode="auto">
          <a:xfrm>
            <a:off x="492519" y="320074"/>
            <a:ext cx="10264150" cy="10598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prstTxWarp prst="textNoShape">
              <a:avLst/>
            </a:prstTxWarp>
            <a:spAutoFit/>
          </a:bodyPr>
          <a:lstStyle/>
          <a:p>
            <a:pPr>
              <a:lnSpc>
                <a:spcPct val="107000"/>
              </a:lnSpc>
              <a:spcAft>
                <a:spcPts val="1067"/>
              </a:spcAft>
            </a:pPr>
            <a:r>
              <a:rPr lang="de-DE" sz="3200" b="1" dirty="0">
                <a:solidFill>
                  <a:schemeClr val="bg1"/>
                </a:solidFill>
                <a:latin typeface="+mj-lt"/>
                <a:ea typeface="Calibri"/>
                <a:cs typeface="Times New Roman"/>
              </a:rPr>
              <a:t>Aktivität I: </a:t>
            </a:r>
            <a:r>
              <a:rPr lang="de-DE" sz="2800" b="1" dirty="0">
                <a:solidFill>
                  <a:schemeClr val="bg1"/>
                </a:solidFill>
                <a:latin typeface="+mj-lt"/>
                <a:ea typeface="Calibri"/>
                <a:cs typeface="Times New Roman"/>
              </a:rPr>
              <a:t>Wir analysieren die Produkte unserer Schülerinnen und Schüler</a:t>
            </a:r>
            <a:endParaRPr lang="de-DE" sz="2800" dirty="0">
              <a:solidFill>
                <a:schemeClr val="bg1"/>
              </a:solidFill>
            </a:endParaRPr>
          </a:p>
        </p:txBody>
      </p:sp>
      <p:pic>
        <p:nvPicPr>
          <p:cNvPr id="3" name="Grafik 2">
            <a:extLst>
              <a:ext uri="{FF2B5EF4-FFF2-40B4-BE49-F238E27FC236}">
                <a16:creationId xmlns:a16="http://schemas.microsoft.com/office/drawing/2014/main" id="{952B018F-78EA-8B6B-733F-2A01A1EE9E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5366" y="1686717"/>
            <a:ext cx="4583433" cy="4516748"/>
          </a:xfrm>
          <a:prstGeom prst="rect">
            <a:avLst/>
          </a:prstGeom>
        </p:spPr>
      </p:pic>
      <p:sp>
        <p:nvSpPr>
          <p:cNvPr id="8" name="Foliennummernplatzhalter 4">
            <a:extLst>
              <a:ext uri="{FF2B5EF4-FFF2-40B4-BE49-F238E27FC236}">
                <a16:creationId xmlns:a16="http://schemas.microsoft.com/office/drawing/2014/main" id="{AB7B2F11-D1DF-44D2-81D9-829BCC08813F}"/>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7</a:t>
            </a:fld>
            <a:endParaRPr lang="de-DE" dirty="0"/>
          </a:p>
        </p:txBody>
      </p:sp>
      <p:pic>
        <p:nvPicPr>
          <p:cNvPr id="7" name="Grafik 6">
            <a:extLst>
              <a:ext uri="{FF2B5EF4-FFF2-40B4-BE49-F238E27FC236}">
                <a16:creationId xmlns:a16="http://schemas.microsoft.com/office/drawing/2014/main" id="{C02DE1BF-86EE-8DD0-CD26-DB844D5EAF95}"/>
              </a:ext>
            </a:extLst>
          </p:cNvPr>
          <p:cNvPicPr>
            <a:picLocks noChangeAspect="1"/>
          </p:cNvPicPr>
          <p:nvPr/>
        </p:nvPicPr>
        <p:blipFill>
          <a:blip r:embed="rId4"/>
          <a:stretch>
            <a:fillRect/>
          </a:stretch>
        </p:blipFill>
        <p:spPr>
          <a:xfrm>
            <a:off x="474567" y="1608519"/>
            <a:ext cx="5923447" cy="2630972"/>
          </a:xfrm>
          <a:prstGeom prst="rect">
            <a:avLst/>
          </a:prstGeom>
        </p:spPr>
      </p:pic>
      <p:sp>
        <p:nvSpPr>
          <p:cNvPr id="2" name="Textfeld 1">
            <a:extLst>
              <a:ext uri="{FF2B5EF4-FFF2-40B4-BE49-F238E27FC236}">
                <a16:creationId xmlns:a16="http://schemas.microsoft.com/office/drawing/2014/main" id="{59469877-7C4E-1976-9E4B-7013E021ADB6}"/>
              </a:ext>
            </a:extLst>
          </p:cNvPr>
          <p:cNvSpPr txBox="1"/>
          <p:nvPr/>
        </p:nvSpPr>
        <p:spPr bwMode="auto">
          <a:xfrm>
            <a:off x="534084" y="4172666"/>
            <a:ext cx="4479277"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Abbildungen: Screenshots Diagnoseaufgaben König des Schreckens; Material für Lehrkräfte</a:t>
            </a:r>
          </a:p>
        </p:txBody>
      </p:sp>
    </p:spTree>
    <p:extLst>
      <p:ext uri="{BB962C8B-B14F-4D97-AF65-F5344CB8AC3E}">
        <p14:creationId xmlns:p14="http://schemas.microsoft.com/office/powerpoint/2010/main" val="3916697752"/>
      </p:ext>
    </p:extLst>
  </p:cSld>
  <p:clrMapOvr>
    <a:masterClrMapping/>
  </p:clrMapOvr>
  <mc:AlternateContent xmlns:mc="http://schemas.openxmlformats.org/markup-compatibility/2006" xmlns:p14="http://schemas.microsoft.com/office/powerpoint/2010/main">
    <mc:Choice Requires="p14">
      <p:transition spd="slow" p14:dur="2000" advTm="46070"/>
    </mc:Choice>
    <mc:Fallback xmlns="">
      <p:transition spd="slow" advTm="4607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E615D-D2BA-58ED-CCC1-3F1E36E3B71B}"/>
            </a:ext>
          </a:extLst>
        </p:cNvPr>
        <p:cNvGrpSpPr/>
        <p:nvPr/>
      </p:nvGrpSpPr>
      <p:grpSpPr>
        <a:xfrm>
          <a:off x="0" y="0"/>
          <a:ext cx="0" cy="0"/>
          <a:chOff x="0" y="0"/>
          <a:chExt cx="0" cy="0"/>
        </a:xfrm>
      </p:grpSpPr>
      <p:sp>
        <p:nvSpPr>
          <p:cNvPr id="11" name="Titel 1">
            <a:extLst>
              <a:ext uri="{FF2B5EF4-FFF2-40B4-BE49-F238E27FC236}">
                <a16:creationId xmlns:a16="http://schemas.microsoft.com/office/drawing/2014/main" id="{2617899F-DA6E-4052-9049-11F433688EF9}"/>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Der König des Schreckens</a:t>
            </a:r>
            <a:br>
              <a:rPr lang="de-DE" sz="3200" b="1" dirty="0">
                <a:solidFill>
                  <a:schemeClr val="bg1"/>
                </a:solidFill>
                <a:latin typeface="+mj-lt"/>
                <a:cs typeface="Arial"/>
              </a:rPr>
            </a:br>
            <a:r>
              <a:rPr lang="de-DE" sz="2400" dirty="0">
                <a:solidFill>
                  <a:schemeClr val="bg1"/>
                </a:solidFill>
                <a:latin typeface="+mj-lt"/>
                <a:cs typeface="Arial"/>
              </a:rPr>
              <a:t>Lehrkräfte</a:t>
            </a:r>
            <a:r>
              <a:rPr lang="de-DE" sz="2400" b="1" dirty="0">
                <a:solidFill>
                  <a:schemeClr val="bg1"/>
                </a:solidFill>
                <a:latin typeface="+mj-lt"/>
                <a:cs typeface="Arial"/>
              </a:rPr>
              <a:t> </a:t>
            </a:r>
            <a:br>
              <a:rPr lang="de-DE" sz="3200" b="1" dirty="0">
                <a:solidFill>
                  <a:schemeClr val="bg1"/>
                </a:solidFill>
                <a:latin typeface="+mj-lt"/>
                <a:cs typeface="Arial"/>
              </a:rPr>
            </a:br>
            <a:r>
              <a:rPr lang="de-DE" sz="1500" dirty="0">
                <a:solidFill>
                  <a:schemeClr val="bg1"/>
                </a:solidFill>
                <a:latin typeface="+mj-lt"/>
                <a:cs typeface="Arial"/>
              </a:rPr>
              <a:t>nach Hofmann &amp; Roth, 2021</a:t>
            </a:r>
          </a:p>
        </p:txBody>
      </p:sp>
      <p:sp>
        <p:nvSpPr>
          <p:cNvPr id="9" name="Titel 1">
            <a:extLst>
              <a:ext uri="{FF2B5EF4-FFF2-40B4-BE49-F238E27FC236}">
                <a16:creationId xmlns:a16="http://schemas.microsoft.com/office/drawing/2014/main" id="{79B782BB-4790-35B4-2243-06A20396D527}"/>
              </a:ext>
            </a:extLst>
          </p:cNvPr>
          <p:cNvSpPr txBox="1">
            <a:spLocks/>
          </p:cNvSpPr>
          <p:nvPr/>
        </p:nvSpPr>
        <p:spPr>
          <a:xfrm>
            <a:off x="446686" y="4247805"/>
            <a:ext cx="11473766" cy="1995054"/>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buFont typeface="+mj-lt"/>
              <a:buAutoNum type="arabicPeriod"/>
            </a:pPr>
            <a:r>
              <a:rPr lang="de-DE" sz="1900" b="0" i="0" dirty="0">
                <a:solidFill>
                  <a:srgbClr val="000000"/>
                </a:solidFill>
                <a:effectLst/>
                <a:latin typeface="+mn-lt"/>
                <a:cs typeface="Arial"/>
              </a:rPr>
              <a:t>Liegt dem Graphen von Alex eine tragfähige Vorstellung zum funktionalen Denken zugrunde?</a:t>
            </a:r>
            <a:r>
              <a:rPr lang="de-DE" sz="1900" dirty="0">
                <a:solidFill>
                  <a:srgbClr val="000000"/>
                </a:solidFill>
                <a:latin typeface="+mn-lt"/>
                <a:cs typeface="Arial"/>
              </a:rPr>
              <a:t> </a:t>
            </a:r>
            <a:r>
              <a:rPr lang="de-DE" sz="1900" b="0" i="0" dirty="0">
                <a:solidFill>
                  <a:srgbClr val="000000"/>
                </a:solidFill>
                <a:effectLst/>
                <a:latin typeface="+mn-lt"/>
                <a:cs typeface="Arial"/>
              </a:rPr>
              <a:t>Wenn ja, warum? Wenn nein, warum nicht?</a:t>
            </a:r>
          </a:p>
          <a:p>
            <a:pPr marL="457200" indent="-457200">
              <a:buFont typeface="+mj-lt"/>
              <a:buAutoNum type="arabicPeriod"/>
            </a:pPr>
            <a:endParaRPr lang="de-DE" sz="1900" dirty="0">
              <a:solidFill>
                <a:srgbClr val="000000"/>
              </a:solidFill>
              <a:latin typeface="+mn-lt"/>
            </a:endParaRPr>
          </a:p>
          <a:p>
            <a:pPr marL="457200" indent="-457200">
              <a:buFont typeface="+mj-lt"/>
              <a:buAutoNum type="arabicPeriod"/>
            </a:pPr>
            <a:r>
              <a:rPr lang="de-DE" sz="1900" dirty="0">
                <a:solidFill>
                  <a:srgbClr val="000000"/>
                </a:solidFill>
                <a:effectLst/>
                <a:latin typeface="+mn-lt"/>
                <a:cs typeface="Arial"/>
              </a:rPr>
              <a:t>Wie können Sie Alex konkret dabei unterstützen, tragfähige Vorstellungen zum funktionalen Denken (weiter) aufzubauen? Formulieren Sie eine passende Anschlussaufgabe und begründen Sie Ihre Überlegungen. </a:t>
            </a:r>
          </a:p>
        </p:txBody>
      </p:sp>
      <p:sp>
        <p:nvSpPr>
          <p:cNvPr id="10" name="Foliennummernplatzhalter 4">
            <a:extLst>
              <a:ext uri="{FF2B5EF4-FFF2-40B4-BE49-F238E27FC236}">
                <a16:creationId xmlns:a16="http://schemas.microsoft.com/office/drawing/2014/main" id="{D7B3E766-7CBB-4FBC-9024-958A7F26049A}"/>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8</a:t>
            </a:fld>
            <a:endParaRPr lang="de-DE" dirty="0"/>
          </a:p>
        </p:txBody>
      </p:sp>
      <p:pic>
        <p:nvPicPr>
          <p:cNvPr id="8" name="Grafik 7">
            <a:extLst>
              <a:ext uri="{FF2B5EF4-FFF2-40B4-BE49-F238E27FC236}">
                <a16:creationId xmlns:a16="http://schemas.microsoft.com/office/drawing/2014/main" id="{01A4A33C-707F-BFC9-3798-FA611534B34E}"/>
              </a:ext>
            </a:extLst>
          </p:cNvPr>
          <p:cNvPicPr>
            <a:picLocks noChangeAspect="1"/>
          </p:cNvPicPr>
          <p:nvPr/>
        </p:nvPicPr>
        <p:blipFill rotWithShape="1">
          <a:blip r:embed="rId3"/>
          <a:srcRect t="1414" b="2147"/>
          <a:stretch/>
        </p:blipFill>
        <p:spPr>
          <a:xfrm>
            <a:off x="2800443" y="1471353"/>
            <a:ext cx="6103883" cy="2614600"/>
          </a:xfrm>
          <a:prstGeom prst="rect">
            <a:avLst/>
          </a:prstGeom>
        </p:spPr>
      </p:pic>
    </p:spTree>
    <p:extLst>
      <p:ext uri="{BB962C8B-B14F-4D97-AF65-F5344CB8AC3E}">
        <p14:creationId xmlns:p14="http://schemas.microsoft.com/office/powerpoint/2010/main" val="986650950"/>
      </p:ext>
    </p:extLst>
  </p:cSld>
  <p:clrMapOvr>
    <a:masterClrMapping/>
  </p:clrMapOvr>
  <mc:AlternateContent xmlns:mc="http://schemas.openxmlformats.org/markup-compatibility/2006" xmlns:p14="http://schemas.microsoft.com/office/powerpoint/2010/main">
    <mc:Choice Requires="p14">
      <p:transition spd="slow" p14:dur="2000" advTm="45258"/>
    </mc:Choice>
    <mc:Fallback xmlns="">
      <p:transition spd="slow" advTm="45258"/>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64EA0-A811-A85D-AFB7-024425C56C5C}"/>
            </a:ext>
          </a:extLst>
        </p:cNvPr>
        <p:cNvGrpSpPr/>
        <p:nvPr/>
      </p:nvGrpSpPr>
      <p:grpSpPr>
        <a:xfrm>
          <a:off x="0" y="0"/>
          <a:ext cx="0" cy="0"/>
          <a:chOff x="0" y="0"/>
          <a:chExt cx="0" cy="0"/>
        </a:xfrm>
      </p:grpSpPr>
      <p:sp>
        <p:nvSpPr>
          <p:cNvPr id="12" name="Titel 1">
            <a:extLst>
              <a:ext uri="{FF2B5EF4-FFF2-40B4-BE49-F238E27FC236}">
                <a16:creationId xmlns:a16="http://schemas.microsoft.com/office/drawing/2014/main" id="{4C54A6F9-4BB0-4880-B859-5AB860D48288}"/>
              </a:ext>
            </a:extLst>
          </p:cNvPr>
          <p:cNvSpPr>
            <a:spLocks noGrp="1"/>
          </p:cNvSpPr>
          <p:nvPr>
            <p:ph type="title"/>
          </p:nvPr>
        </p:nvSpPr>
        <p:spPr>
          <a:xfrm>
            <a:off x="446685" y="363654"/>
            <a:ext cx="10811400" cy="1325033"/>
          </a:xfrm>
        </p:spPr>
        <p:txBody>
          <a:bodyPr vert="horz" lIns="121920" tIns="60960" rIns="121920" bIns="60960" rtlCol="0" anchor="t" anchorCtr="0">
            <a:noAutofit/>
          </a:bodyPr>
          <a:lstStyle/>
          <a:p>
            <a:r>
              <a:rPr lang="de-DE" sz="3200" b="1" dirty="0">
                <a:solidFill>
                  <a:schemeClr val="bg1"/>
                </a:solidFill>
                <a:latin typeface="+mj-lt"/>
                <a:cs typeface="Arial"/>
              </a:rPr>
              <a:t>Der König des Schreckens </a:t>
            </a:r>
            <a:br>
              <a:rPr lang="de-DE" sz="3200" b="1" dirty="0">
                <a:solidFill>
                  <a:schemeClr val="bg1"/>
                </a:solidFill>
                <a:latin typeface="+mj-lt"/>
                <a:cs typeface="Arial"/>
              </a:rPr>
            </a:br>
            <a:r>
              <a:rPr lang="de-DE" sz="2400" dirty="0">
                <a:solidFill>
                  <a:schemeClr val="bg1"/>
                </a:solidFill>
                <a:latin typeface="+mj-lt"/>
                <a:cs typeface="Arial"/>
              </a:rPr>
              <a:t>Lehrkräfte</a:t>
            </a:r>
            <a:br>
              <a:rPr lang="de-DE" sz="3200" b="1" dirty="0">
                <a:solidFill>
                  <a:schemeClr val="bg1"/>
                </a:solidFill>
                <a:latin typeface="+mj-lt"/>
                <a:cs typeface="Arial"/>
              </a:rPr>
            </a:br>
            <a:r>
              <a:rPr lang="de-DE" sz="1500" dirty="0">
                <a:solidFill>
                  <a:schemeClr val="bg1"/>
                </a:solidFill>
                <a:latin typeface="+mj-lt"/>
                <a:cs typeface="Arial"/>
              </a:rPr>
              <a:t>nach Hofmann &amp; Roth, 2021</a:t>
            </a:r>
            <a:endParaRPr lang="de-DE" sz="3200" dirty="0">
              <a:solidFill>
                <a:schemeClr val="bg1"/>
              </a:solidFill>
              <a:latin typeface="+mj-lt"/>
              <a:cs typeface="Arial"/>
            </a:endParaRPr>
          </a:p>
        </p:txBody>
      </p:sp>
      <p:sp>
        <p:nvSpPr>
          <p:cNvPr id="9" name="Titel 1">
            <a:extLst>
              <a:ext uri="{FF2B5EF4-FFF2-40B4-BE49-F238E27FC236}">
                <a16:creationId xmlns:a16="http://schemas.microsoft.com/office/drawing/2014/main" id="{750DD4C2-73A6-2435-3BC6-9A6C5A9DB71C}"/>
              </a:ext>
            </a:extLst>
          </p:cNvPr>
          <p:cNvSpPr txBox="1">
            <a:spLocks/>
          </p:cNvSpPr>
          <p:nvPr/>
        </p:nvSpPr>
        <p:spPr>
          <a:xfrm>
            <a:off x="719634" y="1688687"/>
            <a:ext cx="7532683" cy="2889315"/>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1900" dirty="0">
                <a:solidFill>
                  <a:srgbClr val="000000"/>
                </a:solidFill>
                <a:latin typeface="+mj-lt"/>
                <a:cs typeface="Arial"/>
              </a:rPr>
              <a:t>Liegt</a:t>
            </a:r>
            <a:r>
              <a:rPr lang="de-DE" sz="1900" b="0" i="0" dirty="0">
                <a:solidFill>
                  <a:srgbClr val="000000"/>
                </a:solidFill>
                <a:effectLst/>
                <a:latin typeface="+mj-lt"/>
                <a:cs typeface="Arial"/>
              </a:rPr>
              <a:t> dem Graphen von Alex eine tragfähige Vorstellung zum funktionalen Denken zugrunde?</a:t>
            </a:r>
            <a:r>
              <a:rPr lang="de-DE" sz="1900" dirty="0">
                <a:solidFill>
                  <a:srgbClr val="000000"/>
                </a:solidFill>
                <a:latin typeface="+mj-lt"/>
                <a:cs typeface="Arial"/>
              </a:rPr>
              <a:t> </a:t>
            </a:r>
            <a:r>
              <a:rPr lang="de-DE" sz="1900" b="0" i="0" dirty="0">
                <a:solidFill>
                  <a:srgbClr val="000000"/>
                </a:solidFill>
                <a:effectLst/>
                <a:latin typeface="+mj-lt"/>
                <a:cs typeface="Arial"/>
              </a:rPr>
              <a:t>Wenn ja, warum? Wenn nein, warum nicht?</a:t>
            </a:r>
          </a:p>
          <a:p>
            <a:pPr algn="just"/>
            <a:endParaRPr lang="de-DE" sz="1900" dirty="0">
              <a:solidFill>
                <a:srgbClr val="4472C4"/>
              </a:solidFill>
              <a:latin typeface="+mj-lt"/>
              <a:ea typeface="Calibri"/>
              <a:cs typeface="Calibri"/>
            </a:endParaRPr>
          </a:p>
          <a:p>
            <a:pPr algn="just"/>
            <a:r>
              <a:rPr lang="de-DE" sz="1900" dirty="0">
                <a:solidFill>
                  <a:srgbClr val="00AC88"/>
                </a:solidFill>
                <a:latin typeface="Kantumruy Pro Medium" pitchFamily="2" charset="0"/>
                <a:ea typeface="Calibri"/>
                <a:cs typeface="Kantumruy Pro Medium" pitchFamily="2" charset="0"/>
              </a:rPr>
              <a:t>Fachdidaktische Analyse</a:t>
            </a:r>
          </a:p>
          <a:p>
            <a:pPr algn="just"/>
            <a:r>
              <a:rPr lang="de-DE" sz="1900" dirty="0">
                <a:solidFill>
                  <a:srgbClr val="00AC88"/>
                </a:solidFill>
                <a:latin typeface="+mj-lt"/>
                <a:ea typeface="Calibri"/>
                <a:cs typeface="Calibri"/>
              </a:rPr>
              <a:t>Der Funktionsgraph wird als das fotografische Abbild von Realsituationen verstanden, nicht als die abstrakte Darstellung eines funktionalen Zusammenhangs, bei dem einer Größe (auf der x-Achse = unabhängige Größe) eine andere Größe (auf der y-Achse = abhängige Größe) zugeordnet wird.</a:t>
            </a:r>
          </a:p>
          <a:p>
            <a:pPr marL="457200" indent="-457200" algn="just">
              <a:buFont typeface="Arial"/>
              <a:buChar char="•"/>
            </a:pPr>
            <a:endParaRPr lang="de-DE" sz="1900" dirty="0">
              <a:solidFill>
                <a:srgbClr val="4472C4"/>
              </a:solidFill>
              <a:latin typeface="+mj-lt"/>
              <a:ea typeface="Calibri"/>
              <a:cs typeface="Calibri"/>
            </a:endParaRPr>
          </a:p>
          <a:p>
            <a:pPr marL="457200" indent="-457200" algn="just">
              <a:buFont typeface="Arial"/>
              <a:buChar char="•"/>
            </a:pPr>
            <a:endParaRPr lang="de-DE" sz="1900" dirty="0">
              <a:solidFill>
                <a:srgbClr val="4472C4"/>
              </a:solidFill>
              <a:latin typeface="+mj-lt"/>
              <a:ea typeface="Calibri"/>
              <a:cs typeface="Calibri"/>
            </a:endParaRPr>
          </a:p>
          <a:p>
            <a:pPr algn="just"/>
            <a:endParaRPr lang="de-DE" sz="1900" dirty="0">
              <a:solidFill>
                <a:srgbClr val="4472C4"/>
              </a:solidFill>
              <a:latin typeface="+mj-lt"/>
              <a:ea typeface="Calibri"/>
              <a:cs typeface="Calibri"/>
            </a:endParaRPr>
          </a:p>
        </p:txBody>
      </p:sp>
      <p:sp>
        <p:nvSpPr>
          <p:cNvPr id="8" name="Titel 1">
            <a:extLst>
              <a:ext uri="{FF2B5EF4-FFF2-40B4-BE49-F238E27FC236}">
                <a16:creationId xmlns:a16="http://schemas.microsoft.com/office/drawing/2014/main" id="{42AF49C1-CCD7-B4AA-B321-CAB873D538C8}"/>
              </a:ext>
            </a:extLst>
          </p:cNvPr>
          <p:cNvSpPr txBox="1">
            <a:spLocks/>
          </p:cNvSpPr>
          <p:nvPr/>
        </p:nvSpPr>
        <p:spPr>
          <a:xfrm>
            <a:off x="460841" y="1659932"/>
            <a:ext cx="617173" cy="62006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r>
              <a:rPr lang="de-DE" sz="2000" dirty="0">
                <a:solidFill>
                  <a:srgbClr val="000000"/>
                </a:solidFill>
                <a:latin typeface="Kantumruy Pro"/>
                <a:cs typeface="Arial"/>
              </a:rPr>
              <a:t>1.</a:t>
            </a:r>
            <a:r>
              <a:rPr lang="de-DE" sz="2200" dirty="0">
                <a:solidFill>
                  <a:srgbClr val="000000"/>
                </a:solidFill>
                <a:latin typeface="Kantumruy Pro"/>
                <a:cs typeface="Arial"/>
              </a:rPr>
              <a:t> </a:t>
            </a:r>
            <a:endParaRPr lang="de-DE" sz="2200" dirty="0">
              <a:solidFill>
                <a:srgbClr val="000000"/>
              </a:solidFill>
              <a:effectLst/>
              <a:latin typeface="Kantumruy Pro"/>
            </a:endParaRPr>
          </a:p>
        </p:txBody>
      </p:sp>
      <p:sp>
        <p:nvSpPr>
          <p:cNvPr id="10" name="Foliennummernplatzhalter 4">
            <a:extLst>
              <a:ext uri="{FF2B5EF4-FFF2-40B4-BE49-F238E27FC236}">
                <a16:creationId xmlns:a16="http://schemas.microsoft.com/office/drawing/2014/main" id="{F443C68B-0C46-4611-B7EC-935A7D4C23C4}"/>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9</a:t>
            </a:fld>
            <a:endParaRPr lang="de-DE" dirty="0"/>
          </a:p>
        </p:txBody>
      </p:sp>
      <p:pic>
        <p:nvPicPr>
          <p:cNvPr id="3" name="Grafik 2">
            <a:extLst>
              <a:ext uri="{FF2B5EF4-FFF2-40B4-BE49-F238E27FC236}">
                <a16:creationId xmlns:a16="http://schemas.microsoft.com/office/drawing/2014/main" id="{BCEF4E68-303F-51DA-1322-C227661EE2D6}"/>
              </a:ext>
            </a:extLst>
          </p:cNvPr>
          <p:cNvPicPr>
            <a:picLocks noChangeAspect="1"/>
          </p:cNvPicPr>
          <p:nvPr/>
        </p:nvPicPr>
        <p:blipFill>
          <a:blip r:embed="rId3"/>
          <a:stretch>
            <a:fillRect/>
          </a:stretch>
        </p:blipFill>
        <p:spPr>
          <a:xfrm>
            <a:off x="8511110" y="1659932"/>
            <a:ext cx="2963288" cy="1316181"/>
          </a:xfrm>
          <a:prstGeom prst="rect">
            <a:avLst/>
          </a:prstGeom>
        </p:spPr>
      </p:pic>
    </p:spTree>
    <p:extLst>
      <p:ext uri="{BB962C8B-B14F-4D97-AF65-F5344CB8AC3E}">
        <p14:creationId xmlns:p14="http://schemas.microsoft.com/office/powerpoint/2010/main" val="2930176498"/>
      </p:ext>
    </p:extLst>
  </p:cSld>
  <p:clrMapOvr>
    <a:masterClrMapping/>
  </p:clrMapOvr>
  <mc:AlternateContent xmlns:mc="http://schemas.openxmlformats.org/markup-compatibility/2006" xmlns:p14="http://schemas.microsoft.com/office/powerpoint/2010/main">
    <mc:Choice Requires="p14">
      <p:transition spd="slow" p14:dur="2000" advTm="28768"/>
    </mc:Choice>
    <mc:Fallback xmlns="">
      <p:transition spd="slow" advTm="28768"/>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31.3"/>
</p:tagLst>
</file>

<file path=ppt/theme/theme1.xml><?xml version="1.0" encoding="utf-8"?>
<a:theme xmlns:a="http://schemas.openxmlformats.org/drawingml/2006/main" name="2_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Emerald.potx" id="{607B2325-DF6E-4C5C-A99D-ACE2ABE9AE2F}" vid="{FCCF86A6-19EB-4809-AB94-4D5964EA10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E7E0BA7AC115944945CB274A1ED9EF4" ma:contentTypeVersion="14" ma:contentTypeDescription="Create a new document." ma:contentTypeScope="" ma:versionID="a8c26d588dcaea5abbe33ce19e7210a7">
  <xsd:schema xmlns:xsd="http://www.w3.org/2001/XMLSchema" xmlns:xs="http://www.w3.org/2001/XMLSchema" xmlns:p="http://schemas.microsoft.com/office/2006/metadata/properties" xmlns:ns2="98143f5d-acf8-4d59-b361-61003108022f" xmlns:ns3="d771282c-58e6-4c44-a387-b8d72a59558c" targetNamespace="http://schemas.microsoft.com/office/2006/metadata/properties" ma:root="true" ma:fieldsID="fc1c8a78726b441d356175adc725df69" ns2:_="" ns3:_="">
    <xsd:import namespace="98143f5d-acf8-4d59-b361-61003108022f"/>
    <xsd:import namespace="d771282c-58e6-4c44-a387-b8d72a59558c"/>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element ref="ns2:MediaServiceOCR" minOccurs="0"/>
                <xsd:element ref="ns2:MediaServiceDateTake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143f5d-acf8-4d59-b361-6100310802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c661b680-6e8f-4cd2-b304-a0eb608713ff"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771282c-58e6-4c44-a387-b8d72a59558c"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2857e244-7378-4b65-9742-8f0c9fa5805a}" ma:internalName="TaxCatchAll" ma:showField="CatchAllData" ma:web="d771282c-58e6-4c44-a387-b8d72a59558c">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771282c-58e6-4c44-a387-b8d72a59558c" xsi:nil="true"/>
    <lcf76f155ced4ddcb4097134ff3c332f xmlns="98143f5d-acf8-4d59-b361-61003108022f">
      <Terms xmlns="http://schemas.microsoft.com/office/infopath/2007/PartnerControls"/>
    </lcf76f155ced4ddcb4097134ff3c332f>
    <SharedWithUsers xmlns="d771282c-58e6-4c44-a387-b8d72a59558c">
      <UserInfo>
        <DisplayName/>
        <AccountId xsi:nil="true"/>
        <AccountType/>
      </UserInfo>
    </SharedWithUsers>
  </documentManagement>
</p:properties>
</file>

<file path=customXml/itemProps1.xml><?xml version="1.0" encoding="utf-8"?>
<ds:datastoreItem xmlns:ds="http://schemas.openxmlformats.org/officeDocument/2006/customXml" ds:itemID="{4A56BD7C-D088-45D8-AE7A-D382985D7F90}">
  <ds:schemaRefs>
    <ds:schemaRef ds:uri="http://schemas.microsoft.com/sharepoint/v3/contenttype/forms"/>
  </ds:schemaRefs>
</ds:datastoreItem>
</file>

<file path=customXml/itemProps2.xml><?xml version="1.0" encoding="utf-8"?>
<ds:datastoreItem xmlns:ds="http://schemas.openxmlformats.org/officeDocument/2006/customXml" ds:itemID="{1E6FA1B1-FB5F-4183-B2F6-80DF2F94A1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143f5d-acf8-4d59-b361-61003108022f"/>
    <ds:schemaRef ds:uri="d771282c-58e6-4c44-a387-b8d72a5955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B20B619-979F-475E-B89D-8F43011ACEEE}">
  <ds:schemaRefs>
    <ds:schemaRef ds:uri="http://www.w3.org/XML/1998/namespace"/>
    <ds:schemaRef ds:uri="98143f5d-acf8-4d59-b361-61003108022f"/>
    <ds:schemaRef ds:uri="http://schemas.microsoft.com/office/2006/metadata/properties"/>
    <ds:schemaRef ds:uri="http://schemas.openxmlformats.org/package/2006/metadata/core-properties"/>
    <ds:schemaRef ds:uri="http://schemas.microsoft.com/office/2006/documentManagement/types"/>
    <ds:schemaRef ds:uri="http://purl.org/dc/elements/1.1/"/>
    <ds:schemaRef ds:uri="http://purl.org/dc/dcmitype/"/>
    <ds:schemaRef ds:uri="http://schemas.microsoft.com/office/infopath/2007/PartnerControls"/>
    <ds:schemaRef ds:uri="d771282c-58e6-4c44-a387-b8d72a59558c"/>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0</TotalTime>
  <Words>5646</Words>
  <Application>Microsoft Office PowerPoint</Application>
  <PresentationFormat>Breitbild</PresentationFormat>
  <Paragraphs>498</Paragraphs>
  <Slides>35</Slides>
  <Notes>32</Notes>
  <HiddenSlides>0</HiddenSlides>
  <MMClips>0</MMClips>
  <ScaleCrop>false</ScaleCrop>
  <HeadingPairs>
    <vt:vector size="6" baseType="variant">
      <vt:variant>
        <vt:lpstr>Verwendete Schriftarten</vt:lpstr>
      </vt:variant>
      <vt:variant>
        <vt:i4>13</vt:i4>
      </vt:variant>
      <vt:variant>
        <vt:lpstr>Design</vt:lpstr>
      </vt:variant>
      <vt:variant>
        <vt:i4>1</vt:i4>
      </vt:variant>
      <vt:variant>
        <vt:lpstr>Folientitel</vt:lpstr>
      </vt:variant>
      <vt:variant>
        <vt:i4>35</vt:i4>
      </vt:variant>
    </vt:vector>
  </HeadingPairs>
  <TitlesOfParts>
    <vt:vector size="49" baseType="lpstr">
      <vt:lpstr>MV Boli</vt:lpstr>
      <vt:lpstr>Calibri</vt:lpstr>
      <vt:lpstr>Kantumruy Pro SemiBold</vt:lpstr>
      <vt:lpstr>Aptos</vt:lpstr>
      <vt:lpstr>Gabriola</vt:lpstr>
      <vt:lpstr>Kantumruy Pro Medium</vt:lpstr>
      <vt:lpstr>Arial</vt:lpstr>
      <vt:lpstr>-apple-system</vt:lpstr>
      <vt:lpstr>Mathilde</vt:lpstr>
      <vt:lpstr>Indie Flower</vt:lpstr>
      <vt:lpstr>Symbol</vt:lpstr>
      <vt:lpstr>Kantumruy Pro</vt:lpstr>
      <vt:lpstr>Calibri Light</vt:lpstr>
      <vt:lpstr>2_LD-Design</vt:lpstr>
      <vt:lpstr>„Funktionaler Zusammenhang“ - ein Fortbildungsmodul für die Sekundarstufe I  Baustein 3</vt:lpstr>
      <vt:lpstr>PowerPoint-Präsentation</vt:lpstr>
      <vt:lpstr>Inhalte und Ablauf des Fortbildungsmoduls Funktionaler Zusammenhang</vt:lpstr>
      <vt:lpstr>Was erwartet Sie in Baustein 3? </vt:lpstr>
      <vt:lpstr>Was erwartet Sie in Baustein 3?</vt:lpstr>
      <vt:lpstr>Diagnose von Fehlvorstellungen Lehrkräfte </vt:lpstr>
      <vt:lpstr>PowerPoint-Präsentation</vt:lpstr>
      <vt:lpstr>Der König des Schreckens Lehrkräfte  nach Hofmann &amp; Roth, 2021</vt:lpstr>
      <vt:lpstr>Der König des Schreckens  Lehrkräfte nach Hofmann &amp; Roth, 2021</vt:lpstr>
      <vt:lpstr>Der König des Schreckens  Lehrkräfte nach Hofmann &amp; Roth, 2021</vt:lpstr>
      <vt:lpstr>Der König des Schreckens  Lehrkräfte nach Hofmann &amp; Roth, 2021</vt:lpstr>
      <vt:lpstr>Der König des Schreckens  Lehrkräfte nach Hofmann &amp; Roth, 2021</vt:lpstr>
      <vt:lpstr>Der König des Schreckens  Lehrkäfte nach Hofmann &amp; Roth, 2021</vt:lpstr>
      <vt:lpstr>PowerPoint-Präsentation</vt:lpstr>
      <vt:lpstr>Wir peppen unser Klassenzimmer auf  Lehrkräfte nach De Bock et al., 2002</vt:lpstr>
      <vt:lpstr>Wir peppen unser Klassenzimmer auf  Lehrkräfte nach De Bock et al., 2002</vt:lpstr>
      <vt:lpstr>Wir peppen unser Klassenzimmer auf  Lehrkräfte nach De Bock et al., 2002</vt:lpstr>
      <vt:lpstr>Wir peppen unser Klassenzimmer auf  Lehrkräfte nach De Bock et al., 2002</vt:lpstr>
      <vt:lpstr>Was erwartet Sie in Baustein 3? </vt:lpstr>
      <vt:lpstr>PowerPoint-Präsentation</vt:lpstr>
      <vt:lpstr>Verstehensgrundlagen beim Sprechen über Funktionale Zusammenhänge Schülerinnen und Schüler/Lehrkräfte Kempen &amp; Zindel, 2022</vt:lpstr>
      <vt:lpstr>Verstehensgrundlagen beim Sprechen über Funktionale Zusammenhänge Schülerinnen und Schüler/Lehrkräfte Kempen &amp; Zindel, 2022</vt:lpstr>
      <vt:lpstr>Verstehensgrundlagen beim Sprechen über Funktionale Zusammenhänge Lehrkräfte Kempen &amp; Zindel, 2022</vt:lpstr>
      <vt:lpstr>Verstehensgrundlagen beim Sprechen über Funktionale Zusammenhänge Lehrkräfte Kempen &amp; Zindel, 2022</vt:lpstr>
      <vt:lpstr>Verstehensgrundlagen beim Sprechen über Funktionale Zusammenhänge Lehrkräfte Kempen &amp; Zindel, 2022</vt:lpstr>
      <vt:lpstr>Verstehensgrundlagen beim Sprechen über Funktionale Zusammenhänge Lehrkräfte Kempen &amp; Zindel, 2022</vt:lpstr>
      <vt:lpstr>PowerPoint-Präsentation</vt:lpstr>
      <vt:lpstr>PowerPoint-Präsentation</vt:lpstr>
      <vt:lpstr>PowerPoint-Präsentation</vt:lpstr>
      <vt:lpstr>Take-home message Lehrkraft</vt:lpstr>
      <vt:lpstr>PowerPoint-Präsentation</vt:lpstr>
      <vt:lpstr>Literatur</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Funktionaler Zusammenhang - Baustein 3</dc:title>
  <dc:subject>MINT-ProNeD</dc:subject>
  <dc:creator>Bogda, F.;Özel, E.;Vogel, M.;Friesen, M.</dc:creator>
  <cp:lastModifiedBy>Ruge, Johanna</cp:lastModifiedBy>
  <cp:revision>113</cp:revision>
  <dcterms:created xsi:type="dcterms:W3CDTF">2024-10-09T08:31:46Z</dcterms:created>
  <dcterms:modified xsi:type="dcterms:W3CDTF">2025-10-29T10:25:49Z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0x0101000E7E0BA7AC115944945CB274A1ED9EF4</vt:lpwstr>
  </property>
  <property fmtid="{D5CDD505-2E9C-101B-9397-08002B2CF9AE}" pid="3" name="MediaServiceImageTags">
    <vt:lpwstr/>
  </property>
  <property fmtid="{D5CDD505-2E9C-101B-9397-08002B2CF9AE}" pid="4" name="Order">
    <vt:r8>234200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